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8" r:id="rId3"/>
    <p:sldId id="282" r:id="rId4"/>
    <p:sldId id="263" r:id="rId5"/>
    <p:sldId id="274" r:id="rId6"/>
    <p:sldId id="281" r:id="rId7"/>
    <p:sldId id="259" r:id="rId8"/>
    <p:sldId id="280" r:id="rId9"/>
    <p:sldId id="265" r:id="rId10"/>
    <p:sldId id="267" r:id="rId11"/>
    <p:sldId id="268" r:id="rId12"/>
    <p:sldId id="269" r:id="rId13"/>
    <p:sldId id="271" r:id="rId14"/>
    <p:sldId id="276" r:id="rId15"/>
    <p:sldId id="277" r:id="rId16"/>
    <p:sldId id="283" r:id="rId17"/>
    <p:sldId id="284" r:id="rId18"/>
    <p:sldId id="285" r:id="rId19"/>
    <p:sldId id="286" r:id="rId20"/>
    <p:sldId id="28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533"/>
    <p:restoredTop sz="94694"/>
  </p:normalViewPr>
  <p:slideViewPr>
    <p:cSldViewPr snapToGrid="0" snapToObjects="1">
      <p:cViewPr varScale="1">
        <p:scale>
          <a:sx n="66" d="100"/>
          <a:sy n="66" d="100"/>
        </p:scale>
        <p:origin x="200" y="1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51DC21-3F02-4D46-955E-A78367D193A5}"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4B624F5-365B-4B77-88D5-1CDFC2B4BBF9}">
      <dgm:prSet/>
      <dgm:spPr/>
      <dgm:t>
        <a:bodyPr/>
        <a:lstStyle/>
        <a:p>
          <a:r>
            <a:rPr lang="en-US" baseline="0"/>
            <a:t>See one</a:t>
          </a:r>
          <a:endParaRPr lang="en-US"/>
        </a:p>
      </dgm:t>
    </dgm:pt>
    <dgm:pt modelId="{9F5BF1F4-CC7C-4988-9249-2725FEACE24B}" type="parTrans" cxnId="{356FF2CB-7A3D-457E-A096-2D85C4A87747}">
      <dgm:prSet/>
      <dgm:spPr/>
      <dgm:t>
        <a:bodyPr/>
        <a:lstStyle/>
        <a:p>
          <a:endParaRPr lang="en-US"/>
        </a:p>
      </dgm:t>
    </dgm:pt>
    <dgm:pt modelId="{68D11B80-C3C7-4F3C-B90D-104746C95B59}" type="sibTrans" cxnId="{356FF2CB-7A3D-457E-A096-2D85C4A87747}">
      <dgm:prSet/>
      <dgm:spPr/>
      <dgm:t>
        <a:bodyPr/>
        <a:lstStyle/>
        <a:p>
          <a:endParaRPr lang="en-US"/>
        </a:p>
      </dgm:t>
    </dgm:pt>
    <dgm:pt modelId="{BECDC004-EED7-4C28-80D0-3C9F58458F8F}">
      <dgm:prSet/>
      <dgm:spPr/>
      <dgm:t>
        <a:bodyPr/>
        <a:lstStyle/>
        <a:p>
          <a:r>
            <a:rPr lang="en-US" baseline="0"/>
            <a:t>Do one</a:t>
          </a:r>
          <a:endParaRPr lang="en-US"/>
        </a:p>
      </dgm:t>
    </dgm:pt>
    <dgm:pt modelId="{D79927B6-AE16-4B0C-A9C2-6FAF103BA100}" type="parTrans" cxnId="{E7D36E07-18C3-490B-A46F-8E77A67A69D0}">
      <dgm:prSet/>
      <dgm:spPr/>
      <dgm:t>
        <a:bodyPr/>
        <a:lstStyle/>
        <a:p>
          <a:endParaRPr lang="en-US"/>
        </a:p>
      </dgm:t>
    </dgm:pt>
    <dgm:pt modelId="{E11BA8CF-88EF-4B21-BE3C-8336D3060E7F}" type="sibTrans" cxnId="{E7D36E07-18C3-490B-A46F-8E77A67A69D0}">
      <dgm:prSet/>
      <dgm:spPr/>
      <dgm:t>
        <a:bodyPr/>
        <a:lstStyle/>
        <a:p>
          <a:endParaRPr lang="en-US"/>
        </a:p>
      </dgm:t>
    </dgm:pt>
    <dgm:pt modelId="{DC8BD500-7851-4A11-9360-3EB3A6A1720F}">
      <dgm:prSet/>
      <dgm:spPr/>
      <dgm:t>
        <a:bodyPr/>
        <a:lstStyle/>
        <a:p>
          <a:r>
            <a:rPr lang="en-US" baseline="0"/>
            <a:t>Teach one</a:t>
          </a:r>
          <a:endParaRPr lang="en-US"/>
        </a:p>
      </dgm:t>
    </dgm:pt>
    <dgm:pt modelId="{F5D612C9-A989-409A-A66D-FC85BA2D19D3}" type="parTrans" cxnId="{67D349B0-AF7C-46D2-A8B5-5809847686EA}">
      <dgm:prSet/>
      <dgm:spPr/>
      <dgm:t>
        <a:bodyPr/>
        <a:lstStyle/>
        <a:p>
          <a:endParaRPr lang="en-US"/>
        </a:p>
      </dgm:t>
    </dgm:pt>
    <dgm:pt modelId="{EDBC3617-9B09-486D-A5F4-D423D23FB2E4}" type="sibTrans" cxnId="{67D349B0-AF7C-46D2-A8B5-5809847686EA}">
      <dgm:prSet/>
      <dgm:spPr/>
      <dgm:t>
        <a:bodyPr/>
        <a:lstStyle/>
        <a:p>
          <a:endParaRPr lang="en-US"/>
        </a:p>
      </dgm:t>
    </dgm:pt>
    <dgm:pt modelId="{592F374E-00BB-47B2-966A-2F511EC8C428}" type="pres">
      <dgm:prSet presAssocID="{BD51DC21-3F02-4D46-955E-A78367D193A5}" presName="root" presStyleCnt="0">
        <dgm:presLayoutVars>
          <dgm:dir/>
          <dgm:resizeHandles val="exact"/>
        </dgm:presLayoutVars>
      </dgm:prSet>
      <dgm:spPr/>
    </dgm:pt>
    <dgm:pt modelId="{7BC733EE-7FCB-4176-B51F-B7799E5ACEC0}" type="pres">
      <dgm:prSet presAssocID="{E4B624F5-365B-4B77-88D5-1CDFC2B4BBF9}" presName="compNode" presStyleCnt="0"/>
      <dgm:spPr/>
    </dgm:pt>
    <dgm:pt modelId="{25B13092-920B-4914-AD8B-F15F04C56200}" type="pres">
      <dgm:prSet presAssocID="{E4B624F5-365B-4B77-88D5-1CDFC2B4BBF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FEDE461A-30A8-4D94-8DB9-87A4348455CB}" type="pres">
      <dgm:prSet presAssocID="{E4B624F5-365B-4B77-88D5-1CDFC2B4BBF9}" presName="spaceRect" presStyleCnt="0"/>
      <dgm:spPr/>
    </dgm:pt>
    <dgm:pt modelId="{8D3F82C0-2F5E-4640-B83C-D7945BEC9FDE}" type="pres">
      <dgm:prSet presAssocID="{E4B624F5-365B-4B77-88D5-1CDFC2B4BBF9}" presName="textRect" presStyleLbl="revTx" presStyleIdx="0" presStyleCnt="3">
        <dgm:presLayoutVars>
          <dgm:chMax val="1"/>
          <dgm:chPref val="1"/>
        </dgm:presLayoutVars>
      </dgm:prSet>
      <dgm:spPr/>
    </dgm:pt>
    <dgm:pt modelId="{87E5DEEC-A3A4-4A89-BD75-EC1C846BF083}" type="pres">
      <dgm:prSet presAssocID="{68D11B80-C3C7-4F3C-B90D-104746C95B59}" presName="sibTrans" presStyleCnt="0"/>
      <dgm:spPr/>
    </dgm:pt>
    <dgm:pt modelId="{9BBFA974-702F-4DD2-8233-89E0634DD226}" type="pres">
      <dgm:prSet presAssocID="{BECDC004-EED7-4C28-80D0-3C9F58458F8F}" presName="compNode" presStyleCnt="0"/>
      <dgm:spPr/>
    </dgm:pt>
    <dgm:pt modelId="{C6AE1E89-FA3B-4352-B37F-5FC9885E2C84}" type="pres">
      <dgm:prSet presAssocID="{BECDC004-EED7-4C28-80D0-3C9F58458F8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nboxCheck1"/>
        </a:ext>
      </dgm:extLst>
    </dgm:pt>
    <dgm:pt modelId="{16647080-9916-42C3-B7A2-48B603B43464}" type="pres">
      <dgm:prSet presAssocID="{BECDC004-EED7-4C28-80D0-3C9F58458F8F}" presName="spaceRect" presStyleCnt="0"/>
      <dgm:spPr/>
    </dgm:pt>
    <dgm:pt modelId="{0F5E656A-9DE6-4A9A-A7EB-A968117AF76B}" type="pres">
      <dgm:prSet presAssocID="{BECDC004-EED7-4C28-80D0-3C9F58458F8F}" presName="textRect" presStyleLbl="revTx" presStyleIdx="1" presStyleCnt="3">
        <dgm:presLayoutVars>
          <dgm:chMax val="1"/>
          <dgm:chPref val="1"/>
        </dgm:presLayoutVars>
      </dgm:prSet>
      <dgm:spPr/>
    </dgm:pt>
    <dgm:pt modelId="{BC048F91-1BF3-479C-A557-FBA39D0B5440}" type="pres">
      <dgm:prSet presAssocID="{E11BA8CF-88EF-4B21-BE3C-8336D3060E7F}" presName="sibTrans" presStyleCnt="0"/>
      <dgm:spPr/>
    </dgm:pt>
    <dgm:pt modelId="{30C6DD78-337B-42E7-A3E6-203A68CED401}" type="pres">
      <dgm:prSet presAssocID="{DC8BD500-7851-4A11-9360-3EB3A6A1720F}" presName="compNode" presStyleCnt="0"/>
      <dgm:spPr/>
    </dgm:pt>
    <dgm:pt modelId="{96AA24AA-C7C3-463C-B285-8ADFD87B8DFE}" type="pres">
      <dgm:prSet presAssocID="{DC8BD500-7851-4A11-9360-3EB3A6A1720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E28C58AC-2E88-48B5-882F-019F18408E5C}" type="pres">
      <dgm:prSet presAssocID="{DC8BD500-7851-4A11-9360-3EB3A6A1720F}" presName="spaceRect" presStyleCnt="0"/>
      <dgm:spPr/>
    </dgm:pt>
    <dgm:pt modelId="{688148A7-2147-4DFE-9B64-6D406C61D152}" type="pres">
      <dgm:prSet presAssocID="{DC8BD500-7851-4A11-9360-3EB3A6A1720F}" presName="textRect" presStyleLbl="revTx" presStyleIdx="2" presStyleCnt="3">
        <dgm:presLayoutVars>
          <dgm:chMax val="1"/>
          <dgm:chPref val="1"/>
        </dgm:presLayoutVars>
      </dgm:prSet>
      <dgm:spPr/>
    </dgm:pt>
  </dgm:ptLst>
  <dgm:cxnLst>
    <dgm:cxn modelId="{E7D36E07-18C3-490B-A46F-8E77A67A69D0}" srcId="{BD51DC21-3F02-4D46-955E-A78367D193A5}" destId="{BECDC004-EED7-4C28-80D0-3C9F58458F8F}" srcOrd="1" destOrd="0" parTransId="{D79927B6-AE16-4B0C-A9C2-6FAF103BA100}" sibTransId="{E11BA8CF-88EF-4B21-BE3C-8336D3060E7F}"/>
    <dgm:cxn modelId="{E7B6F36F-5CF2-44A6-AF87-9D7A0B75E9E6}" type="presOf" srcId="{E4B624F5-365B-4B77-88D5-1CDFC2B4BBF9}" destId="{8D3F82C0-2F5E-4640-B83C-D7945BEC9FDE}" srcOrd="0" destOrd="0" presId="urn:microsoft.com/office/officeart/2018/2/layout/IconLabelList"/>
    <dgm:cxn modelId="{4017CB7C-A45A-450D-9522-F26B7F4BA609}" type="presOf" srcId="{DC8BD500-7851-4A11-9360-3EB3A6A1720F}" destId="{688148A7-2147-4DFE-9B64-6D406C61D152}" srcOrd="0" destOrd="0" presId="urn:microsoft.com/office/officeart/2018/2/layout/IconLabelList"/>
    <dgm:cxn modelId="{930A84AA-1A0A-4B88-8019-43E7F42573E3}" type="presOf" srcId="{BECDC004-EED7-4C28-80D0-3C9F58458F8F}" destId="{0F5E656A-9DE6-4A9A-A7EB-A968117AF76B}" srcOrd="0" destOrd="0" presId="urn:microsoft.com/office/officeart/2018/2/layout/IconLabelList"/>
    <dgm:cxn modelId="{67D349B0-AF7C-46D2-A8B5-5809847686EA}" srcId="{BD51DC21-3F02-4D46-955E-A78367D193A5}" destId="{DC8BD500-7851-4A11-9360-3EB3A6A1720F}" srcOrd="2" destOrd="0" parTransId="{F5D612C9-A989-409A-A66D-FC85BA2D19D3}" sibTransId="{EDBC3617-9B09-486D-A5F4-D423D23FB2E4}"/>
    <dgm:cxn modelId="{356FF2CB-7A3D-457E-A096-2D85C4A87747}" srcId="{BD51DC21-3F02-4D46-955E-A78367D193A5}" destId="{E4B624F5-365B-4B77-88D5-1CDFC2B4BBF9}" srcOrd="0" destOrd="0" parTransId="{9F5BF1F4-CC7C-4988-9249-2725FEACE24B}" sibTransId="{68D11B80-C3C7-4F3C-B90D-104746C95B59}"/>
    <dgm:cxn modelId="{84DEC7EA-79B3-49A1-806B-57D23B43B5DC}" type="presOf" srcId="{BD51DC21-3F02-4D46-955E-A78367D193A5}" destId="{592F374E-00BB-47B2-966A-2F511EC8C428}" srcOrd="0" destOrd="0" presId="urn:microsoft.com/office/officeart/2018/2/layout/IconLabelList"/>
    <dgm:cxn modelId="{BD15A533-2B49-4DF4-B44B-53F37C53D9DB}" type="presParOf" srcId="{592F374E-00BB-47B2-966A-2F511EC8C428}" destId="{7BC733EE-7FCB-4176-B51F-B7799E5ACEC0}" srcOrd="0" destOrd="0" presId="urn:microsoft.com/office/officeart/2018/2/layout/IconLabelList"/>
    <dgm:cxn modelId="{44862A9A-43A7-4F56-AF16-8687245A6EE9}" type="presParOf" srcId="{7BC733EE-7FCB-4176-B51F-B7799E5ACEC0}" destId="{25B13092-920B-4914-AD8B-F15F04C56200}" srcOrd="0" destOrd="0" presId="urn:microsoft.com/office/officeart/2018/2/layout/IconLabelList"/>
    <dgm:cxn modelId="{A5CE749C-2E65-4C94-A8C1-02B7B0F72704}" type="presParOf" srcId="{7BC733EE-7FCB-4176-B51F-B7799E5ACEC0}" destId="{FEDE461A-30A8-4D94-8DB9-87A4348455CB}" srcOrd="1" destOrd="0" presId="urn:microsoft.com/office/officeart/2018/2/layout/IconLabelList"/>
    <dgm:cxn modelId="{D09BA081-C668-4CD7-8063-58590DAC57F9}" type="presParOf" srcId="{7BC733EE-7FCB-4176-B51F-B7799E5ACEC0}" destId="{8D3F82C0-2F5E-4640-B83C-D7945BEC9FDE}" srcOrd="2" destOrd="0" presId="urn:microsoft.com/office/officeart/2018/2/layout/IconLabelList"/>
    <dgm:cxn modelId="{DEB66505-3C0C-49E7-8EA1-D462CCBF7D90}" type="presParOf" srcId="{592F374E-00BB-47B2-966A-2F511EC8C428}" destId="{87E5DEEC-A3A4-4A89-BD75-EC1C846BF083}" srcOrd="1" destOrd="0" presId="urn:microsoft.com/office/officeart/2018/2/layout/IconLabelList"/>
    <dgm:cxn modelId="{0A4FBED3-144F-4B13-9BDF-6CCA205F07A6}" type="presParOf" srcId="{592F374E-00BB-47B2-966A-2F511EC8C428}" destId="{9BBFA974-702F-4DD2-8233-89E0634DD226}" srcOrd="2" destOrd="0" presId="urn:microsoft.com/office/officeart/2018/2/layout/IconLabelList"/>
    <dgm:cxn modelId="{1B82775F-DDF9-45CA-B288-DBDBF46AC96E}" type="presParOf" srcId="{9BBFA974-702F-4DD2-8233-89E0634DD226}" destId="{C6AE1E89-FA3B-4352-B37F-5FC9885E2C84}" srcOrd="0" destOrd="0" presId="urn:microsoft.com/office/officeart/2018/2/layout/IconLabelList"/>
    <dgm:cxn modelId="{885C42FF-E1CB-44AC-B24E-6D9023143B1A}" type="presParOf" srcId="{9BBFA974-702F-4DD2-8233-89E0634DD226}" destId="{16647080-9916-42C3-B7A2-48B603B43464}" srcOrd="1" destOrd="0" presId="urn:microsoft.com/office/officeart/2018/2/layout/IconLabelList"/>
    <dgm:cxn modelId="{D3EFEB64-B5EF-4AD4-9118-9E4F90A74330}" type="presParOf" srcId="{9BBFA974-702F-4DD2-8233-89E0634DD226}" destId="{0F5E656A-9DE6-4A9A-A7EB-A968117AF76B}" srcOrd="2" destOrd="0" presId="urn:microsoft.com/office/officeart/2018/2/layout/IconLabelList"/>
    <dgm:cxn modelId="{45D7A63B-51F8-4C02-B244-28B96E9493C0}" type="presParOf" srcId="{592F374E-00BB-47B2-966A-2F511EC8C428}" destId="{BC048F91-1BF3-479C-A557-FBA39D0B5440}" srcOrd="3" destOrd="0" presId="urn:microsoft.com/office/officeart/2018/2/layout/IconLabelList"/>
    <dgm:cxn modelId="{74C2561A-522B-4F6E-8BBB-AF821714140A}" type="presParOf" srcId="{592F374E-00BB-47B2-966A-2F511EC8C428}" destId="{30C6DD78-337B-42E7-A3E6-203A68CED401}" srcOrd="4" destOrd="0" presId="urn:microsoft.com/office/officeart/2018/2/layout/IconLabelList"/>
    <dgm:cxn modelId="{3FB9B05C-9B22-417C-BAD8-DAF5D83BCB4C}" type="presParOf" srcId="{30C6DD78-337B-42E7-A3E6-203A68CED401}" destId="{96AA24AA-C7C3-463C-B285-8ADFD87B8DFE}" srcOrd="0" destOrd="0" presId="urn:microsoft.com/office/officeart/2018/2/layout/IconLabelList"/>
    <dgm:cxn modelId="{100245F9-CCAA-4A5C-956C-DC1CA6B88DF9}" type="presParOf" srcId="{30C6DD78-337B-42E7-A3E6-203A68CED401}" destId="{E28C58AC-2E88-48B5-882F-019F18408E5C}" srcOrd="1" destOrd="0" presId="urn:microsoft.com/office/officeart/2018/2/layout/IconLabelList"/>
    <dgm:cxn modelId="{640D02E5-420A-45A2-AE84-D481B04A64F5}" type="presParOf" srcId="{30C6DD78-337B-42E7-A3E6-203A68CED401}" destId="{688148A7-2147-4DFE-9B64-6D406C61D15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547169-78F9-4C0C-8BF4-2BFCD85B30C7}"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F994432-8458-4743-AAF3-0AF75981798F}">
      <dgm:prSet custT="1"/>
      <dgm:spPr/>
      <dgm:t>
        <a:bodyPr/>
        <a:lstStyle/>
        <a:p>
          <a:pPr>
            <a:lnSpc>
              <a:spcPct val="100000"/>
            </a:lnSpc>
          </a:pPr>
          <a:r>
            <a:rPr lang="en-US" sz="2800" dirty="0"/>
            <a:t>eviction and foreclosure </a:t>
          </a:r>
        </a:p>
      </dgm:t>
    </dgm:pt>
    <dgm:pt modelId="{AF501818-1675-41A8-A8E0-19DBE3DDD022}" type="parTrans" cxnId="{C3D1DBE2-4F5C-4D0B-A551-859E53433A79}">
      <dgm:prSet/>
      <dgm:spPr/>
      <dgm:t>
        <a:bodyPr/>
        <a:lstStyle/>
        <a:p>
          <a:endParaRPr lang="en-US"/>
        </a:p>
      </dgm:t>
    </dgm:pt>
    <dgm:pt modelId="{ADE523EC-314A-4D1F-B40A-F5D98ADA908E}" type="sibTrans" cxnId="{C3D1DBE2-4F5C-4D0B-A551-859E53433A79}">
      <dgm:prSet/>
      <dgm:spPr/>
      <dgm:t>
        <a:bodyPr/>
        <a:lstStyle/>
        <a:p>
          <a:endParaRPr lang="en-US"/>
        </a:p>
      </dgm:t>
    </dgm:pt>
    <dgm:pt modelId="{3C06131F-EB80-417C-A90A-EF8796D70E31}">
      <dgm:prSet custT="1"/>
      <dgm:spPr/>
      <dgm:t>
        <a:bodyPr/>
        <a:lstStyle/>
        <a:p>
          <a:pPr>
            <a:lnSpc>
              <a:spcPct val="100000"/>
            </a:lnSpc>
          </a:pPr>
          <a:r>
            <a:rPr lang="en-US" sz="2800" dirty="0"/>
            <a:t>driver’s license restoration  </a:t>
          </a:r>
        </a:p>
      </dgm:t>
    </dgm:pt>
    <dgm:pt modelId="{DBFAC338-4F05-4E9E-B246-AD420D7FA4D2}" type="parTrans" cxnId="{F1A5E1F0-0F7F-419B-B8D0-6C0F6929C0FC}">
      <dgm:prSet/>
      <dgm:spPr/>
      <dgm:t>
        <a:bodyPr/>
        <a:lstStyle/>
        <a:p>
          <a:endParaRPr lang="en-US"/>
        </a:p>
      </dgm:t>
    </dgm:pt>
    <dgm:pt modelId="{B29B077D-D50B-479C-94B0-50E27EAAE4B8}" type="sibTrans" cxnId="{F1A5E1F0-0F7F-419B-B8D0-6C0F6929C0FC}">
      <dgm:prSet/>
      <dgm:spPr/>
      <dgm:t>
        <a:bodyPr/>
        <a:lstStyle/>
        <a:p>
          <a:endParaRPr lang="en-US"/>
        </a:p>
      </dgm:t>
    </dgm:pt>
    <dgm:pt modelId="{98522392-1DCC-43AA-B00C-F24D14A950D0}">
      <dgm:prSet custT="1"/>
      <dgm:spPr/>
      <dgm:t>
        <a:bodyPr/>
        <a:lstStyle/>
        <a:p>
          <a:pPr>
            <a:lnSpc>
              <a:spcPct val="100000"/>
            </a:lnSpc>
          </a:pPr>
          <a:r>
            <a:rPr lang="en-US" sz="2800" dirty="0"/>
            <a:t>child support issues </a:t>
          </a:r>
        </a:p>
      </dgm:t>
    </dgm:pt>
    <dgm:pt modelId="{6E802BEE-D148-4864-8D5D-83E01B680CE5}" type="parTrans" cxnId="{3291AEF4-88FC-4486-95D5-FA0818493ABE}">
      <dgm:prSet/>
      <dgm:spPr/>
      <dgm:t>
        <a:bodyPr/>
        <a:lstStyle/>
        <a:p>
          <a:endParaRPr lang="en-US"/>
        </a:p>
      </dgm:t>
    </dgm:pt>
    <dgm:pt modelId="{1FB3F2D2-4795-4BDC-9190-22EFF85E0894}" type="sibTrans" cxnId="{3291AEF4-88FC-4486-95D5-FA0818493ABE}">
      <dgm:prSet/>
      <dgm:spPr/>
      <dgm:t>
        <a:bodyPr/>
        <a:lstStyle/>
        <a:p>
          <a:endParaRPr lang="en-US"/>
        </a:p>
      </dgm:t>
    </dgm:pt>
    <dgm:pt modelId="{A4BC3DD2-587F-4C6C-9AD1-8F9C6206EBF8}">
      <dgm:prSet custT="1"/>
      <dgm:spPr/>
      <dgm:t>
        <a:bodyPr/>
        <a:lstStyle/>
        <a:p>
          <a:pPr>
            <a:lnSpc>
              <a:spcPct val="100000"/>
            </a:lnSpc>
          </a:pPr>
          <a:r>
            <a:rPr lang="en-US" sz="2800" dirty="0"/>
            <a:t>outstanding warrants and fines</a:t>
          </a:r>
        </a:p>
      </dgm:t>
    </dgm:pt>
    <dgm:pt modelId="{AC402BA5-6B6D-4207-A405-40B0679F80BF}" type="parTrans" cxnId="{650D1AE6-FA0D-4D1C-8C5D-0CDD5D047FCD}">
      <dgm:prSet/>
      <dgm:spPr/>
      <dgm:t>
        <a:bodyPr/>
        <a:lstStyle/>
        <a:p>
          <a:endParaRPr lang="en-US"/>
        </a:p>
      </dgm:t>
    </dgm:pt>
    <dgm:pt modelId="{050475B2-F3AB-4BBE-BFD4-305BE5929CDC}" type="sibTrans" cxnId="{650D1AE6-FA0D-4D1C-8C5D-0CDD5D047FCD}">
      <dgm:prSet/>
      <dgm:spPr/>
      <dgm:t>
        <a:bodyPr/>
        <a:lstStyle/>
        <a:p>
          <a:endParaRPr lang="en-US"/>
        </a:p>
      </dgm:t>
    </dgm:pt>
    <dgm:pt modelId="{88FE6313-8472-4259-8B46-FEDB48375EC6}">
      <dgm:prSet custT="1"/>
      <dgm:spPr/>
      <dgm:t>
        <a:bodyPr/>
        <a:lstStyle/>
        <a:p>
          <a:pPr>
            <a:lnSpc>
              <a:spcPct val="100000"/>
            </a:lnSpc>
          </a:pPr>
          <a:r>
            <a:rPr lang="en-US" sz="2800" dirty="0"/>
            <a:t>discharge upgrades</a:t>
          </a:r>
        </a:p>
      </dgm:t>
    </dgm:pt>
    <dgm:pt modelId="{A2EB34B9-F1C7-4E37-BB72-41433B96E086}" type="parTrans" cxnId="{21803052-2543-4247-A9D9-000261130AEE}">
      <dgm:prSet/>
      <dgm:spPr/>
      <dgm:t>
        <a:bodyPr/>
        <a:lstStyle/>
        <a:p>
          <a:endParaRPr lang="en-US"/>
        </a:p>
      </dgm:t>
    </dgm:pt>
    <dgm:pt modelId="{32DE74DE-202F-4B25-9AD4-FCFC198CD487}" type="sibTrans" cxnId="{21803052-2543-4247-A9D9-000261130AEE}">
      <dgm:prSet/>
      <dgm:spPr/>
      <dgm:t>
        <a:bodyPr/>
        <a:lstStyle/>
        <a:p>
          <a:endParaRPr lang="en-US"/>
        </a:p>
      </dgm:t>
    </dgm:pt>
    <dgm:pt modelId="{FA7FAEDD-E6A9-45E3-9D0E-43774962EA8B}" type="pres">
      <dgm:prSet presAssocID="{2B547169-78F9-4C0C-8BF4-2BFCD85B30C7}" presName="root" presStyleCnt="0">
        <dgm:presLayoutVars>
          <dgm:dir/>
          <dgm:resizeHandles val="exact"/>
        </dgm:presLayoutVars>
      </dgm:prSet>
      <dgm:spPr/>
    </dgm:pt>
    <dgm:pt modelId="{739E2719-CF96-4215-99C3-555EEB040C4E}" type="pres">
      <dgm:prSet presAssocID="{FF994432-8458-4743-AAF3-0AF75981798F}" presName="compNode" presStyleCnt="0"/>
      <dgm:spPr/>
    </dgm:pt>
    <dgm:pt modelId="{B4CFD6AA-1427-4B73-9174-9A205F0B479C}" type="pres">
      <dgm:prSet presAssocID="{FF994432-8458-4743-AAF3-0AF75981798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B35C774B-E5BA-45DD-AD5E-455455BECC39}" type="pres">
      <dgm:prSet presAssocID="{FF994432-8458-4743-AAF3-0AF75981798F}" presName="spaceRect" presStyleCnt="0"/>
      <dgm:spPr/>
    </dgm:pt>
    <dgm:pt modelId="{1FC844E5-7831-4628-897F-960D26BC61AA}" type="pres">
      <dgm:prSet presAssocID="{FF994432-8458-4743-AAF3-0AF75981798F}" presName="textRect" presStyleLbl="revTx" presStyleIdx="0" presStyleCnt="5" custScaleX="127627">
        <dgm:presLayoutVars>
          <dgm:chMax val="1"/>
          <dgm:chPref val="1"/>
        </dgm:presLayoutVars>
      </dgm:prSet>
      <dgm:spPr/>
    </dgm:pt>
    <dgm:pt modelId="{687FF1B4-7622-4C45-B413-9D8E5E9D594F}" type="pres">
      <dgm:prSet presAssocID="{ADE523EC-314A-4D1F-B40A-F5D98ADA908E}" presName="sibTrans" presStyleCnt="0"/>
      <dgm:spPr/>
    </dgm:pt>
    <dgm:pt modelId="{C6ADAA35-2BC6-4351-9896-6A0A5F976C42}" type="pres">
      <dgm:prSet presAssocID="{3C06131F-EB80-417C-A90A-EF8796D70E31}" presName="compNode" presStyleCnt="0"/>
      <dgm:spPr/>
    </dgm:pt>
    <dgm:pt modelId="{F4300A49-FC16-4A01-A78A-1D8986834ED2}" type="pres">
      <dgm:prSet presAssocID="{3C06131F-EB80-417C-A90A-EF8796D70E3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98D33E8D-478B-4FFC-9C70-A225A9CDCC65}" type="pres">
      <dgm:prSet presAssocID="{3C06131F-EB80-417C-A90A-EF8796D70E31}" presName="spaceRect" presStyleCnt="0"/>
      <dgm:spPr/>
    </dgm:pt>
    <dgm:pt modelId="{865B30A9-D1A9-491A-9618-66425720DBC3}" type="pres">
      <dgm:prSet presAssocID="{3C06131F-EB80-417C-A90A-EF8796D70E31}" presName="textRect" presStyleLbl="revTx" presStyleIdx="1" presStyleCnt="5" custScaleX="120358">
        <dgm:presLayoutVars>
          <dgm:chMax val="1"/>
          <dgm:chPref val="1"/>
        </dgm:presLayoutVars>
      </dgm:prSet>
      <dgm:spPr/>
    </dgm:pt>
    <dgm:pt modelId="{9B5A4DFB-79FE-4E1C-A49F-F065039453C6}" type="pres">
      <dgm:prSet presAssocID="{B29B077D-D50B-479C-94B0-50E27EAAE4B8}" presName="sibTrans" presStyleCnt="0"/>
      <dgm:spPr/>
    </dgm:pt>
    <dgm:pt modelId="{48F2F3C6-F164-46D6-9487-2356324C6230}" type="pres">
      <dgm:prSet presAssocID="{98522392-1DCC-43AA-B00C-F24D14A950D0}" presName="compNode" presStyleCnt="0"/>
      <dgm:spPr/>
    </dgm:pt>
    <dgm:pt modelId="{7F66C779-75DA-4230-BD3E-84D77D6274D6}" type="pres">
      <dgm:prSet presAssocID="{98522392-1DCC-43AA-B00C-F24D14A950D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ldren"/>
        </a:ext>
      </dgm:extLst>
    </dgm:pt>
    <dgm:pt modelId="{88F378F7-02F8-472A-85B5-BDB4FCF23201}" type="pres">
      <dgm:prSet presAssocID="{98522392-1DCC-43AA-B00C-F24D14A950D0}" presName="spaceRect" presStyleCnt="0"/>
      <dgm:spPr/>
    </dgm:pt>
    <dgm:pt modelId="{909B3206-87FB-4DA5-BEA6-0EC1AC449FA5}" type="pres">
      <dgm:prSet presAssocID="{98522392-1DCC-43AA-B00C-F24D14A950D0}" presName="textRect" presStyleLbl="revTx" presStyleIdx="2" presStyleCnt="5">
        <dgm:presLayoutVars>
          <dgm:chMax val="1"/>
          <dgm:chPref val="1"/>
        </dgm:presLayoutVars>
      </dgm:prSet>
      <dgm:spPr/>
    </dgm:pt>
    <dgm:pt modelId="{EF703018-AC9A-4E40-AF5C-0F67B0524BDB}" type="pres">
      <dgm:prSet presAssocID="{1FB3F2D2-4795-4BDC-9190-22EFF85E0894}" presName="sibTrans" presStyleCnt="0"/>
      <dgm:spPr/>
    </dgm:pt>
    <dgm:pt modelId="{A173ABA8-7787-46CC-BEBD-221BC8C863C8}" type="pres">
      <dgm:prSet presAssocID="{A4BC3DD2-587F-4C6C-9AD1-8F9C6206EBF8}" presName="compNode" presStyleCnt="0"/>
      <dgm:spPr/>
    </dgm:pt>
    <dgm:pt modelId="{27C438D5-B6D7-4415-B68A-2F962D56472F}" type="pres">
      <dgm:prSet presAssocID="{A4BC3DD2-587F-4C6C-9AD1-8F9C6206EB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vel"/>
        </a:ext>
      </dgm:extLst>
    </dgm:pt>
    <dgm:pt modelId="{13FD3E2C-834E-456A-961F-A1D1D83F8AF0}" type="pres">
      <dgm:prSet presAssocID="{A4BC3DD2-587F-4C6C-9AD1-8F9C6206EBF8}" presName="spaceRect" presStyleCnt="0"/>
      <dgm:spPr/>
    </dgm:pt>
    <dgm:pt modelId="{27274ABE-C208-45B9-A502-A5236E02A5BF}" type="pres">
      <dgm:prSet presAssocID="{A4BC3DD2-587F-4C6C-9AD1-8F9C6206EBF8}" presName="textRect" presStyleLbl="revTx" presStyleIdx="3" presStyleCnt="5" custScaleX="129147">
        <dgm:presLayoutVars>
          <dgm:chMax val="1"/>
          <dgm:chPref val="1"/>
        </dgm:presLayoutVars>
      </dgm:prSet>
      <dgm:spPr/>
    </dgm:pt>
    <dgm:pt modelId="{7829E295-783A-4CA7-80C7-7993A1E5005A}" type="pres">
      <dgm:prSet presAssocID="{050475B2-F3AB-4BBE-BFD4-305BE5929CDC}" presName="sibTrans" presStyleCnt="0"/>
      <dgm:spPr/>
    </dgm:pt>
    <dgm:pt modelId="{E7755E11-3F85-48BF-8C09-3A6F510BA38A}" type="pres">
      <dgm:prSet presAssocID="{88FE6313-8472-4259-8B46-FEDB48375EC6}" presName="compNode" presStyleCnt="0"/>
      <dgm:spPr/>
    </dgm:pt>
    <dgm:pt modelId="{F4D7E4B2-C65A-4D9F-A80C-BE571235FEC3}" type="pres">
      <dgm:prSet presAssocID="{88FE6313-8472-4259-8B46-FEDB48375EC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02B6348E-01EB-4FB7-AB87-7DBD5AC2DD90}" type="pres">
      <dgm:prSet presAssocID="{88FE6313-8472-4259-8B46-FEDB48375EC6}" presName="spaceRect" presStyleCnt="0"/>
      <dgm:spPr/>
    </dgm:pt>
    <dgm:pt modelId="{862FB214-66ED-4259-B2B0-0661A4333B38}" type="pres">
      <dgm:prSet presAssocID="{88FE6313-8472-4259-8B46-FEDB48375EC6}" presName="textRect" presStyleLbl="revTx" presStyleIdx="4" presStyleCnt="5">
        <dgm:presLayoutVars>
          <dgm:chMax val="1"/>
          <dgm:chPref val="1"/>
        </dgm:presLayoutVars>
      </dgm:prSet>
      <dgm:spPr/>
    </dgm:pt>
  </dgm:ptLst>
  <dgm:cxnLst>
    <dgm:cxn modelId="{09668804-2EA6-FC4A-8B57-B648B2824358}" type="presOf" srcId="{98522392-1DCC-43AA-B00C-F24D14A950D0}" destId="{909B3206-87FB-4DA5-BEA6-0EC1AC449FA5}" srcOrd="0" destOrd="0" presId="urn:microsoft.com/office/officeart/2018/2/layout/IconLabelList"/>
    <dgm:cxn modelId="{39D6F60F-3443-5143-971A-8F75FEAD7EF2}" type="presOf" srcId="{FF994432-8458-4743-AAF3-0AF75981798F}" destId="{1FC844E5-7831-4628-897F-960D26BC61AA}" srcOrd="0" destOrd="0" presId="urn:microsoft.com/office/officeart/2018/2/layout/IconLabelList"/>
    <dgm:cxn modelId="{21803052-2543-4247-A9D9-000261130AEE}" srcId="{2B547169-78F9-4C0C-8BF4-2BFCD85B30C7}" destId="{88FE6313-8472-4259-8B46-FEDB48375EC6}" srcOrd="4" destOrd="0" parTransId="{A2EB34B9-F1C7-4E37-BB72-41433B96E086}" sibTransId="{32DE74DE-202F-4B25-9AD4-FCFC198CD487}"/>
    <dgm:cxn modelId="{BED8CE5E-2D81-2E42-9EBE-95581B635318}" type="presOf" srcId="{A4BC3DD2-587F-4C6C-9AD1-8F9C6206EBF8}" destId="{27274ABE-C208-45B9-A502-A5236E02A5BF}" srcOrd="0" destOrd="0" presId="urn:microsoft.com/office/officeart/2018/2/layout/IconLabelList"/>
    <dgm:cxn modelId="{9AF94FC7-FB5B-F748-A24B-BD9D570A2E54}" type="presOf" srcId="{88FE6313-8472-4259-8B46-FEDB48375EC6}" destId="{862FB214-66ED-4259-B2B0-0661A4333B38}" srcOrd="0" destOrd="0" presId="urn:microsoft.com/office/officeart/2018/2/layout/IconLabelList"/>
    <dgm:cxn modelId="{111750C7-0227-1445-A097-C6ACD5213165}" type="presOf" srcId="{2B547169-78F9-4C0C-8BF4-2BFCD85B30C7}" destId="{FA7FAEDD-E6A9-45E3-9D0E-43774962EA8B}" srcOrd="0" destOrd="0" presId="urn:microsoft.com/office/officeart/2018/2/layout/IconLabelList"/>
    <dgm:cxn modelId="{C3D1DBE2-4F5C-4D0B-A551-859E53433A79}" srcId="{2B547169-78F9-4C0C-8BF4-2BFCD85B30C7}" destId="{FF994432-8458-4743-AAF3-0AF75981798F}" srcOrd="0" destOrd="0" parTransId="{AF501818-1675-41A8-A8E0-19DBE3DDD022}" sibTransId="{ADE523EC-314A-4D1F-B40A-F5D98ADA908E}"/>
    <dgm:cxn modelId="{650D1AE6-FA0D-4D1C-8C5D-0CDD5D047FCD}" srcId="{2B547169-78F9-4C0C-8BF4-2BFCD85B30C7}" destId="{A4BC3DD2-587F-4C6C-9AD1-8F9C6206EBF8}" srcOrd="3" destOrd="0" parTransId="{AC402BA5-6B6D-4207-A405-40B0679F80BF}" sibTransId="{050475B2-F3AB-4BBE-BFD4-305BE5929CDC}"/>
    <dgm:cxn modelId="{F1A5E1F0-0F7F-419B-B8D0-6C0F6929C0FC}" srcId="{2B547169-78F9-4C0C-8BF4-2BFCD85B30C7}" destId="{3C06131F-EB80-417C-A90A-EF8796D70E31}" srcOrd="1" destOrd="0" parTransId="{DBFAC338-4F05-4E9E-B246-AD420D7FA4D2}" sibTransId="{B29B077D-D50B-479C-94B0-50E27EAAE4B8}"/>
    <dgm:cxn modelId="{3291AEF4-88FC-4486-95D5-FA0818493ABE}" srcId="{2B547169-78F9-4C0C-8BF4-2BFCD85B30C7}" destId="{98522392-1DCC-43AA-B00C-F24D14A950D0}" srcOrd="2" destOrd="0" parTransId="{6E802BEE-D148-4864-8D5D-83E01B680CE5}" sibTransId="{1FB3F2D2-4795-4BDC-9190-22EFF85E0894}"/>
    <dgm:cxn modelId="{423EE8F6-5E11-5846-B04F-736F19EA584F}" type="presOf" srcId="{3C06131F-EB80-417C-A90A-EF8796D70E31}" destId="{865B30A9-D1A9-491A-9618-66425720DBC3}" srcOrd="0" destOrd="0" presId="urn:microsoft.com/office/officeart/2018/2/layout/IconLabelList"/>
    <dgm:cxn modelId="{925B711A-0D65-B043-BE86-EEE592D68527}" type="presParOf" srcId="{FA7FAEDD-E6A9-45E3-9D0E-43774962EA8B}" destId="{739E2719-CF96-4215-99C3-555EEB040C4E}" srcOrd="0" destOrd="0" presId="urn:microsoft.com/office/officeart/2018/2/layout/IconLabelList"/>
    <dgm:cxn modelId="{E642A21F-2FFE-284A-948E-6B32C5C45454}" type="presParOf" srcId="{739E2719-CF96-4215-99C3-555EEB040C4E}" destId="{B4CFD6AA-1427-4B73-9174-9A205F0B479C}" srcOrd="0" destOrd="0" presId="urn:microsoft.com/office/officeart/2018/2/layout/IconLabelList"/>
    <dgm:cxn modelId="{609DE474-1C1B-9E48-9B26-4FF155BAACFC}" type="presParOf" srcId="{739E2719-CF96-4215-99C3-555EEB040C4E}" destId="{B35C774B-E5BA-45DD-AD5E-455455BECC39}" srcOrd="1" destOrd="0" presId="urn:microsoft.com/office/officeart/2018/2/layout/IconLabelList"/>
    <dgm:cxn modelId="{32FE6C74-1155-A84D-8E93-7C202A05E858}" type="presParOf" srcId="{739E2719-CF96-4215-99C3-555EEB040C4E}" destId="{1FC844E5-7831-4628-897F-960D26BC61AA}" srcOrd="2" destOrd="0" presId="urn:microsoft.com/office/officeart/2018/2/layout/IconLabelList"/>
    <dgm:cxn modelId="{34B2CA2D-DACE-E740-8370-DD1502E31116}" type="presParOf" srcId="{FA7FAEDD-E6A9-45E3-9D0E-43774962EA8B}" destId="{687FF1B4-7622-4C45-B413-9D8E5E9D594F}" srcOrd="1" destOrd="0" presId="urn:microsoft.com/office/officeart/2018/2/layout/IconLabelList"/>
    <dgm:cxn modelId="{79313E63-A61D-B64D-896D-6442A6A30AB2}" type="presParOf" srcId="{FA7FAEDD-E6A9-45E3-9D0E-43774962EA8B}" destId="{C6ADAA35-2BC6-4351-9896-6A0A5F976C42}" srcOrd="2" destOrd="0" presId="urn:microsoft.com/office/officeart/2018/2/layout/IconLabelList"/>
    <dgm:cxn modelId="{875C825D-14B4-0243-A479-0A2271C1D490}" type="presParOf" srcId="{C6ADAA35-2BC6-4351-9896-6A0A5F976C42}" destId="{F4300A49-FC16-4A01-A78A-1D8986834ED2}" srcOrd="0" destOrd="0" presId="urn:microsoft.com/office/officeart/2018/2/layout/IconLabelList"/>
    <dgm:cxn modelId="{5B5A65D1-9DA0-3F4F-8457-4FAB177F5556}" type="presParOf" srcId="{C6ADAA35-2BC6-4351-9896-6A0A5F976C42}" destId="{98D33E8D-478B-4FFC-9C70-A225A9CDCC65}" srcOrd="1" destOrd="0" presId="urn:microsoft.com/office/officeart/2018/2/layout/IconLabelList"/>
    <dgm:cxn modelId="{531A7988-A969-D54B-AD05-9512450E53C3}" type="presParOf" srcId="{C6ADAA35-2BC6-4351-9896-6A0A5F976C42}" destId="{865B30A9-D1A9-491A-9618-66425720DBC3}" srcOrd="2" destOrd="0" presId="urn:microsoft.com/office/officeart/2018/2/layout/IconLabelList"/>
    <dgm:cxn modelId="{643020C5-6CEE-964F-AEF5-2D01C48D124C}" type="presParOf" srcId="{FA7FAEDD-E6A9-45E3-9D0E-43774962EA8B}" destId="{9B5A4DFB-79FE-4E1C-A49F-F065039453C6}" srcOrd="3" destOrd="0" presId="urn:microsoft.com/office/officeart/2018/2/layout/IconLabelList"/>
    <dgm:cxn modelId="{03B442BF-BDD4-FE4B-BFB7-A1E3B67C24E9}" type="presParOf" srcId="{FA7FAEDD-E6A9-45E3-9D0E-43774962EA8B}" destId="{48F2F3C6-F164-46D6-9487-2356324C6230}" srcOrd="4" destOrd="0" presId="urn:microsoft.com/office/officeart/2018/2/layout/IconLabelList"/>
    <dgm:cxn modelId="{9EF65037-85C0-1D47-B84D-76FA1AB6D9FB}" type="presParOf" srcId="{48F2F3C6-F164-46D6-9487-2356324C6230}" destId="{7F66C779-75DA-4230-BD3E-84D77D6274D6}" srcOrd="0" destOrd="0" presId="urn:microsoft.com/office/officeart/2018/2/layout/IconLabelList"/>
    <dgm:cxn modelId="{E12354AA-949B-7946-8EC9-BBB2025193CC}" type="presParOf" srcId="{48F2F3C6-F164-46D6-9487-2356324C6230}" destId="{88F378F7-02F8-472A-85B5-BDB4FCF23201}" srcOrd="1" destOrd="0" presId="urn:microsoft.com/office/officeart/2018/2/layout/IconLabelList"/>
    <dgm:cxn modelId="{2F7D1D60-65FB-9D4C-AA1E-6D00189795FF}" type="presParOf" srcId="{48F2F3C6-F164-46D6-9487-2356324C6230}" destId="{909B3206-87FB-4DA5-BEA6-0EC1AC449FA5}" srcOrd="2" destOrd="0" presId="urn:microsoft.com/office/officeart/2018/2/layout/IconLabelList"/>
    <dgm:cxn modelId="{EFCD58CC-A08C-EE41-8F06-7B82E7DDCDD6}" type="presParOf" srcId="{FA7FAEDD-E6A9-45E3-9D0E-43774962EA8B}" destId="{EF703018-AC9A-4E40-AF5C-0F67B0524BDB}" srcOrd="5" destOrd="0" presId="urn:microsoft.com/office/officeart/2018/2/layout/IconLabelList"/>
    <dgm:cxn modelId="{59EDDC50-56EB-2246-BAF4-1BFCFCC7D390}" type="presParOf" srcId="{FA7FAEDD-E6A9-45E3-9D0E-43774962EA8B}" destId="{A173ABA8-7787-46CC-BEBD-221BC8C863C8}" srcOrd="6" destOrd="0" presId="urn:microsoft.com/office/officeart/2018/2/layout/IconLabelList"/>
    <dgm:cxn modelId="{F4A443F9-4AD5-5945-B059-A8A92B52C0D6}" type="presParOf" srcId="{A173ABA8-7787-46CC-BEBD-221BC8C863C8}" destId="{27C438D5-B6D7-4415-B68A-2F962D56472F}" srcOrd="0" destOrd="0" presId="urn:microsoft.com/office/officeart/2018/2/layout/IconLabelList"/>
    <dgm:cxn modelId="{E1436342-ADAC-6D4E-96B0-17B6ADA2D498}" type="presParOf" srcId="{A173ABA8-7787-46CC-BEBD-221BC8C863C8}" destId="{13FD3E2C-834E-456A-961F-A1D1D83F8AF0}" srcOrd="1" destOrd="0" presId="urn:microsoft.com/office/officeart/2018/2/layout/IconLabelList"/>
    <dgm:cxn modelId="{84F9E267-CF6E-B348-85D9-B5279148AD55}" type="presParOf" srcId="{A173ABA8-7787-46CC-BEBD-221BC8C863C8}" destId="{27274ABE-C208-45B9-A502-A5236E02A5BF}" srcOrd="2" destOrd="0" presId="urn:microsoft.com/office/officeart/2018/2/layout/IconLabelList"/>
    <dgm:cxn modelId="{8C4497B1-D7E6-3142-8FAE-A9CA59F49C1E}" type="presParOf" srcId="{FA7FAEDD-E6A9-45E3-9D0E-43774962EA8B}" destId="{7829E295-783A-4CA7-80C7-7993A1E5005A}" srcOrd="7" destOrd="0" presId="urn:microsoft.com/office/officeart/2018/2/layout/IconLabelList"/>
    <dgm:cxn modelId="{A167E36A-A94B-DB4A-94FF-8A864B1B4EEC}" type="presParOf" srcId="{FA7FAEDD-E6A9-45E3-9D0E-43774962EA8B}" destId="{E7755E11-3F85-48BF-8C09-3A6F510BA38A}" srcOrd="8" destOrd="0" presId="urn:microsoft.com/office/officeart/2018/2/layout/IconLabelList"/>
    <dgm:cxn modelId="{4D93B563-8F5F-D441-81D2-F180BDA0CE1F}" type="presParOf" srcId="{E7755E11-3F85-48BF-8C09-3A6F510BA38A}" destId="{F4D7E4B2-C65A-4D9F-A80C-BE571235FEC3}" srcOrd="0" destOrd="0" presId="urn:microsoft.com/office/officeart/2018/2/layout/IconLabelList"/>
    <dgm:cxn modelId="{460DE1C4-F43C-7441-B184-A160177F7D08}" type="presParOf" srcId="{E7755E11-3F85-48BF-8C09-3A6F510BA38A}" destId="{02B6348E-01EB-4FB7-AB87-7DBD5AC2DD90}" srcOrd="1" destOrd="0" presId="urn:microsoft.com/office/officeart/2018/2/layout/IconLabelList"/>
    <dgm:cxn modelId="{BA014085-8CB1-3A47-A462-22CB4F47123A}" type="presParOf" srcId="{E7755E11-3F85-48BF-8C09-3A6F510BA38A}" destId="{862FB214-66ED-4259-B2B0-0661A4333B3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13092-920B-4914-AD8B-F15F04C56200}">
      <dsp:nvSpPr>
        <dsp:cNvPr id="0" name=""/>
        <dsp:cNvSpPr/>
      </dsp:nvSpPr>
      <dsp:spPr>
        <a:xfrm>
          <a:off x="915389" y="1432574"/>
          <a:ext cx="1248817" cy="12488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D3F82C0-2F5E-4640-B83C-D7945BEC9FDE}">
      <dsp:nvSpPr>
        <dsp:cNvPr id="0" name=""/>
        <dsp:cNvSpPr/>
      </dsp:nvSpPr>
      <dsp:spPr>
        <a:xfrm>
          <a:off x="152223" y="3029025"/>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baseline="0"/>
            <a:t>See one</a:t>
          </a:r>
          <a:endParaRPr lang="en-US" sz="3600" kern="1200"/>
        </a:p>
      </dsp:txBody>
      <dsp:txXfrm>
        <a:off x="152223" y="3029025"/>
        <a:ext cx="2775150" cy="720000"/>
      </dsp:txXfrm>
    </dsp:sp>
    <dsp:sp modelId="{C6AE1E89-FA3B-4352-B37F-5FC9885E2C84}">
      <dsp:nvSpPr>
        <dsp:cNvPr id="0" name=""/>
        <dsp:cNvSpPr/>
      </dsp:nvSpPr>
      <dsp:spPr>
        <a:xfrm>
          <a:off x="4176191" y="1432574"/>
          <a:ext cx="1248817" cy="12488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F5E656A-9DE6-4A9A-A7EB-A968117AF76B}">
      <dsp:nvSpPr>
        <dsp:cNvPr id="0" name=""/>
        <dsp:cNvSpPr/>
      </dsp:nvSpPr>
      <dsp:spPr>
        <a:xfrm>
          <a:off x="3413024" y="3029025"/>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baseline="0"/>
            <a:t>Do one</a:t>
          </a:r>
          <a:endParaRPr lang="en-US" sz="3600" kern="1200"/>
        </a:p>
      </dsp:txBody>
      <dsp:txXfrm>
        <a:off x="3413024" y="3029025"/>
        <a:ext cx="2775150" cy="720000"/>
      </dsp:txXfrm>
    </dsp:sp>
    <dsp:sp modelId="{96AA24AA-C7C3-463C-B285-8ADFD87B8DFE}">
      <dsp:nvSpPr>
        <dsp:cNvPr id="0" name=""/>
        <dsp:cNvSpPr/>
      </dsp:nvSpPr>
      <dsp:spPr>
        <a:xfrm>
          <a:off x="7436992" y="1432574"/>
          <a:ext cx="1248817" cy="12488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88148A7-2147-4DFE-9B64-6D406C61D152}">
      <dsp:nvSpPr>
        <dsp:cNvPr id="0" name=""/>
        <dsp:cNvSpPr/>
      </dsp:nvSpPr>
      <dsp:spPr>
        <a:xfrm>
          <a:off x="6673826" y="3029025"/>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baseline="0"/>
            <a:t>Teach one</a:t>
          </a:r>
          <a:endParaRPr lang="en-US" sz="3600" kern="1200"/>
        </a:p>
      </dsp:txBody>
      <dsp:txXfrm>
        <a:off x="6673826" y="3029025"/>
        <a:ext cx="27751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FD6AA-1427-4B73-9174-9A205F0B479C}">
      <dsp:nvSpPr>
        <dsp:cNvPr id="0" name=""/>
        <dsp:cNvSpPr/>
      </dsp:nvSpPr>
      <dsp:spPr>
        <a:xfrm>
          <a:off x="633621" y="903380"/>
          <a:ext cx="685019" cy="6850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FC844E5-7831-4628-897F-960D26BC61AA}">
      <dsp:nvSpPr>
        <dsp:cNvPr id="0" name=""/>
        <dsp:cNvSpPr/>
      </dsp:nvSpPr>
      <dsp:spPr>
        <a:xfrm>
          <a:off x="4720" y="1854636"/>
          <a:ext cx="1942821" cy="823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eviction and foreclosure </a:t>
          </a:r>
        </a:p>
      </dsp:txBody>
      <dsp:txXfrm>
        <a:off x="4720" y="1854636"/>
        <a:ext cx="1942821" cy="823383"/>
      </dsp:txXfrm>
    </dsp:sp>
    <dsp:sp modelId="{F4300A49-FC16-4A01-A78A-1D8986834ED2}">
      <dsp:nvSpPr>
        <dsp:cNvPr id="0" name=""/>
        <dsp:cNvSpPr/>
      </dsp:nvSpPr>
      <dsp:spPr>
        <a:xfrm>
          <a:off x="2787512" y="903380"/>
          <a:ext cx="685019" cy="6850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65B30A9-D1A9-491A-9618-66425720DBC3}">
      <dsp:nvSpPr>
        <dsp:cNvPr id="0" name=""/>
        <dsp:cNvSpPr/>
      </dsp:nvSpPr>
      <dsp:spPr>
        <a:xfrm>
          <a:off x="2213938" y="1854636"/>
          <a:ext cx="1832168" cy="823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driver’s license restoration  </a:t>
          </a:r>
        </a:p>
      </dsp:txBody>
      <dsp:txXfrm>
        <a:off x="2213938" y="1854636"/>
        <a:ext cx="1832168" cy="823383"/>
      </dsp:txXfrm>
    </dsp:sp>
    <dsp:sp modelId="{7F66C779-75DA-4230-BD3E-84D77D6274D6}">
      <dsp:nvSpPr>
        <dsp:cNvPr id="0" name=""/>
        <dsp:cNvSpPr/>
      </dsp:nvSpPr>
      <dsp:spPr>
        <a:xfrm>
          <a:off x="4731126" y="903380"/>
          <a:ext cx="685019" cy="6850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09B3206-87FB-4DA5-BEA6-0EC1AC449FA5}">
      <dsp:nvSpPr>
        <dsp:cNvPr id="0" name=""/>
        <dsp:cNvSpPr/>
      </dsp:nvSpPr>
      <dsp:spPr>
        <a:xfrm>
          <a:off x="4312503" y="1854636"/>
          <a:ext cx="1522265" cy="823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child support issues </a:t>
          </a:r>
        </a:p>
      </dsp:txBody>
      <dsp:txXfrm>
        <a:off x="4312503" y="1854636"/>
        <a:ext cx="1522265" cy="823383"/>
      </dsp:txXfrm>
    </dsp:sp>
    <dsp:sp modelId="{27C438D5-B6D7-4415-B68A-2F962D56472F}">
      <dsp:nvSpPr>
        <dsp:cNvPr id="0" name=""/>
        <dsp:cNvSpPr/>
      </dsp:nvSpPr>
      <dsp:spPr>
        <a:xfrm>
          <a:off x="6741635" y="903380"/>
          <a:ext cx="685019" cy="6850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7274ABE-C208-45B9-A502-A5236E02A5BF}">
      <dsp:nvSpPr>
        <dsp:cNvPr id="0" name=""/>
        <dsp:cNvSpPr/>
      </dsp:nvSpPr>
      <dsp:spPr>
        <a:xfrm>
          <a:off x="6101165" y="1854636"/>
          <a:ext cx="1965960" cy="823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outstanding warrants and fines</a:t>
          </a:r>
        </a:p>
      </dsp:txBody>
      <dsp:txXfrm>
        <a:off x="6101165" y="1854636"/>
        <a:ext cx="1965960" cy="823383"/>
      </dsp:txXfrm>
    </dsp:sp>
    <dsp:sp modelId="{F4D7E4B2-C65A-4D9F-A80C-BE571235FEC3}">
      <dsp:nvSpPr>
        <dsp:cNvPr id="0" name=""/>
        <dsp:cNvSpPr/>
      </dsp:nvSpPr>
      <dsp:spPr>
        <a:xfrm>
          <a:off x="8752145" y="903380"/>
          <a:ext cx="685019" cy="6850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62FB214-66ED-4259-B2B0-0661A4333B38}">
      <dsp:nvSpPr>
        <dsp:cNvPr id="0" name=""/>
        <dsp:cNvSpPr/>
      </dsp:nvSpPr>
      <dsp:spPr>
        <a:xfrm>
          <a:off x="8333522" y="1854636"/>
          <a:ext cx="1522265" cy="823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discharge upgrades</a:t>
          </a:r>
        </a:p>
      </dsp:txBody>
      <dsp:txXfrm>
        <a:off x="8333522" y="1854636"/>
        <a:ext cx="1522265" cy="82338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11/4/19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11/4/19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11/4/19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11/4/19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11/4/19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1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IYGubJQpz0A?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FCBD-65A7-564B-B09E-876DDD6D51E5}"/>
              </a:ext>
            </a:extLst>
          </p:cNvPr>
          <p:cNvSpPr>
            <a:spLocks noGrp="1"/>
          </p:cNvSpPr>
          <p:nvPr>
            <p:ph type="ctrTitle"/>
          </p:nvPr>
        </p:nvSpPr>
        <p:spPr>
          <a:xfrm>
            <a:off x="1915128" y="1235414"/>
            <a:ext cx="8361229" cy="1177046"/>
          </a:xfrm>
        </p:spPr>
        <p:txBody>
          <a:bodyPr/>
          <a:lstStyle/>
          <a:p>
            <a:r>
              <a:rPr lang="en-US" sz="5400" cap="none" dirty="0"/>
              <a:t>Doing Well by Doing Good</a:t>
            </a:r>
          </a:p>
        </p:txBody>
      </p:sp>
      <p:sp>
        <p:nvSpPr>
          <p:cNvPr id="3" name="Subtitle 2">
            <a:extLst>
              <a:ext uri="{FF2B5EF4-FFF2-40B4-BE49-F238E27FC236}">
                <a16:creationId xmlns:a16="http://schemas.microsoft.com/office/drawing/2014/main" id="{284AEC53-5035-2D49-A722-84BF252A8DDF}"/>
              </a:ext>
            </a:extLst>
          </p:cNvPr>
          <p:cNvSpPr>
            <a:spLocks noGrp="1"/>
          </p:cNvSpPr>
          <p:nvPr>
            <p:ph type="subTitle" idx="1"/>
          </p:nvPr>
        </p:nvSpPr>
        <p:spPr>
          <a:xfrm>
            <a:off x="1915129" y="2607014"/>
            <a:ext cx="8361228" cy="2840476"/>
          </a:xfrm>
        </p:spPr>
        <p:txBody>
          <a:bodyPr>
            <a:noAutofit/>
          </a:bodyPr>
          <a:lstStyle/>
          <a:p>
            <a:r>
              <a:rPr lang="en-US" sz="2800" dirty="0"/>
              <a:t>University of Missouri School of Law Veterans Clinic </a:t>
            </a:r>
          </a:p>
          <a:p>
            <a:r>
              <a:rPr lang="en-US" sz="2800" dirty="0"/>
              <a:t>6</a:t>
            </a:r>
            <a:r>
              <a:rPr lang="en-US" sz="2800" baseline="30000" dirty="0"/>
              <a:t>th</a:t>
            </a:r>
            <a:r>
              <a:rPr lang="en-US" sz="2800" dirty="0"/>
              <a:t> Annual Symposium – Nov. 8, 2019</a:t>
            </a:r>
          </a:p>
          <a:p>
            <a:endParaRPr lang="en-US" sz="1200" dirty="0"/>
          </a:p>
          <a:p>
            <a:r>
              <a:rPr lang="en-US" sz="2800" dirty="0"/>
              <a:t>Presenter: Amy B. </a:t>
            </a:r>
            <a:r>
              <a:rPr lang="en-US" sz="2800" dirty="0" err="1"/>
              <a:t>Kretkowski</a:t>
            </a:r>
            <a:r>
              <a:rPr lang="en-US" sz="2800" dirty="0"/>
              <a:t>, Veterans Law Attorney</a:t>
            </a:r>
          </a:p>
          <a:p>
            <a:r>
              <a:rPr lang="en-US" sz="2800" dirty="0"/>
              <a:t>Adjunct Professor, Veterans Benefits Law, </a:t>
            </a:r>
          </a:p>
          <a:p>
            <a:r>
              <a:rPr lang="en-US" sz="2800" dirty="0"/>
              <a:t>University of Iowa College of Law</a:t>
            </a:r>
          </a:p>
          <a:p>
            <a:endParaRPr lang="en-US" sz="2400" dirty="0"/>
          </a:p>
        </p:txBody>
      </p:sp>
    </p:spTree>
    <p:extLst>
      <p:ext uri="{BB962C8B-B14F-4D97-AF65-F5344CB8AC3E}">
        <p14:creationId xmlns:p14="http://schemas.microsoft.com/office/powerpoint/2010/main" val="1018377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A93D97C6-63EF-4CA6-B01D-25E2772DC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2293D9-C248-D34B-8816-96922F4AD999}"/>
              </a:ext>
            </a:extLst>
          </p:cNvPr>
          <p:cNvSpPr>
            <a:spLocks noGrp="1"/>
          </p:cNvSpPr>
          <p:nvPr>
            <p:ph type="title"/>
          </p:nvPr>
        </p:nvSpPr>
        <p:spPr>
          <a:xfrm>
            <a:off x="5100824" y="685800"/>
            <a:ext cx="6176776" cy="1485900"/>
          </a:xfrm>
        </p:spPr>
        <p:txBody>
          <a:bodyPr>
            <a:normAutofit/>
          </a:bodyPr>
          <a:lstStyle/>
          <a:p>
            <a:r>
              <a:rPr lang="en-US" sz="4400"/>
              <a:t>Case study: Stephen</a:t>
            </a:r>
          </a:p>
        </p:txBody>
      </p:sp>
      <p:pic>
        <p:nvPicPr>
          <p:cNvPr id="4" name="Picture 3">
            <a:extLst>
              <a:ext uri="{FF2B5EF4-FFF2-40B4-BE49-F238E27FC236}">
                <a16:creationId xmlns:a16="http://schemas.microsoft.com/office/drawing/2014/main" id="{3CE699E5-20EC-8B41-BA58-4BE7A9385D75}"/>
              </a:ext>
            </a:extLst>
          </p:cNvPr>
          <p:cNvPicPr>
            <a:picLocks noChangeAspect="1"/>
          </p:cNvPicPr>
          <p:nvPr/>
        </p:nvPicPr>
        <p:blipFill>
          <a:blip r:embed="rId2"/>
          <a:stretch>
            <a:fillRect/>
          </a:stretch>
        </p:blipFill>
        <p:spPr>
          <a:xfrm>
            <a:off x="634276" y="2400072"/>
            <a:ext cx="3093388" cy="2057103"/>
          </a:xfrm>
          <a:prstGeom prst="rect">
            <a:avLst/>
          </a:prstGeom>
        </p:spPr>
      </p:pic>
      <p:sp>
        <p:nvSpPr>
          <p:cNvPr id="14" name="Rectangle 10">
            <a:extLst>
              <a:ext uri="{FF2B5EF4-FFF2-40B4-BE49-F238E27FC236}">
                <a16:creationId xmlns:a16="http://schemas.microsoft.com/office/drawing/2014/main" id="{5DA4A40B-EDCE-42FC-B189-AEFB4F82E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830EC53-D662-124D-85F7-2DD35B75A75F}"/>
              </a:ext>
            </a:extLst>
          </p:cNvPr>
          <p:cNvSpPr>
            <a:spLocks noGrp="1"/>
          </p:cNvSpPr>
          <p:nvPr>
            <p:ph idx="1"/>
          </p:nvPr>
        </p:nvSpPr>
        <p:spPr>
          <a:xfrm>
            <a:off x="5100824" y="1600200"/>
            <a:ext cx="6176776" cy="4267200"/>
          </a:xfrm>
        </p:spPr>
        <p:txBody>
          <a:bodyPr>
            <a:normAutofit lnSpcReduction="10000"/>
          </a:bodyPr>
          <a:lstStyle/>
          <a:p>
            <a:r>
              <a:rPr lang="en-US" sz="2800" dirty="0"/>
              <a:t>Vietnam combat veteran</a:t>
            </a:r>
          </a:p>
          <a:p>
            <a:r>
              <a:rPr lang="en-US" sz="2800" dirty="0"/>
              <a:t>Declared incompetent by VA to handle his financial affairs after being granted service connection for PTSD, rated 100%. </a:t>
            </a:r>
          </a:p>
          <a:p>
            <a:r>
              <a:rPr lang="en-US" sz="2800" dirty="0"/>
              <a:t>Has ongoing issues with his VA-appointed fiduciary. </a:t>
            </a:r>
          </a:p>
          <a:p>
            <a:r>
              <a:rPr lang="en-US" sz="2800" dirty="0"/>
              <a:t>His doctor says he’s competent. </a:t>
            </a:r>
          </a:p>
          <a:p>
            <a:r>
              <a:rPr lang="en-US" sz="2800" dirty="0"/>
              <a:t>He wants “his life back.”</a:t>
            </a:r>
          </a:p>
          <a:p>
            <a:endParaRPr lang="en-US" sz="2000" dirty="0"/>
          </a:p>
        </p:txBody>
      </p:sp>
    </p:spTree>
    <p:extLst>
      <p:ext uri="{BB962C8B-B14F-4D97-AF65-F5344CB8AC3E}">
        <p14:creationId xmlns:p14="http://schemas.microsoft.com/office/powerpoint/2010/main" val="393686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A93D97C6-63EF-4CA6-B01D-25E2772DC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2293D9-C248-D34B-8816-96922F4AD999}"/>
              </a:ext>
            </a:extLst>
          </p:cNvPr>
          <p:cNvSpPr>
            <a:spLocks noGrp="1"/>
          </p:cNvSpPr>
          <p:nvPr>
            <p:ph type="title"/>
          </p:nvPr>
        </p:nvSpPr>
        <p:spPr>
          <a:xfrm>
            <a:off x="5100824" y="685800"/>
            <a:ext cx="6176776" cy="1485900"/>
          </a:xfrm>
        </p:spPr>
        <p:txBody>
          <a:bodyPr>
            <a:normAutofit/>
          </a:bodyPr>
          <a:lstStyle/>
          <a:p>
            <a:r>
              <a:rPr lang="en-US" sz="4400" dirty="0"/>
              <a:t>Case study: Ron</a:t>
            </a:r>
          </a:p>
        </p:txBody>
      </p:sp>
      <p:sp>
        <p:nvSpPr>
          <p:cNvPr id="14" name="Rectangle 10">
            <a:extLst>
              <a:ext uri="{FF2B5EF4-FFF2-40B4-BE49-F238E27FC236}">
                <a16:creationId xmlns:a16="http://schemas.microsoft.com/office/drawing/2014/main" id="{5DA4A40B-EDCE-42FC-B189-AEFB4F82E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830EC53-D662-124D-85F7-2DD35B75A75F}"/>
              </a:ext>
            </a:extLst>
          </p:cNvPr>
          <p:cNvSpPr>
            <a:spLocks noGrp="1"/>
          </p:cNvSpPr>
          <p:nvPr>
            <p:ph idx="1"/>
          </p:nvPr>
        </p:nvSpPr>
        <p:spPr>
          <a:xfrm>
            <a:off x="5100824" y="1600200"/>
            <a:ext cx="6176776" cy="4267200"/>
          </a:xfrm>
        </p:spPr>
        <p:txBody>
          <a:bodyPr>
            <a:normAutofit/>
          </a:bodyPr>
          <a:lstStyle/>
          <a:p>
            <a:r>
              <a:rPr lang="en-US" sz="2800" dirty="0"/>
              <a:t>Homeless Vietnam veteran</a:t>
            </a:r>
          </a:p>
          <a:p>
            <a:r>
              <a:rPr lang="en-US" sz="2800" dirty="0"/>
              <a:t>VA stops pension because of an outstanding arrest warrant</a:t>
            </a:r>
          </a:p>
          <a:p>
            <a:r>
              <a:rPr lang="en-US" sz="2800" dirty="0"/>
              <a:t>Warrant cleared </a:t>
            </a:r>
          </a:p>
          <a:p>
            <a:r>
              <a:rPr lang="en-US" sz="2800" dirty="0"/>
              <a:t>VA reinstates pension – and withholds it all because he owes VA $74,000</a:t>
            </a:r>
          </a:p>
          <a:p>
            <a:endParaRPr lang="en-US" sz="2800" dirty="0"/>
          </a:p>
          <a:p>
            <a:endParaRPr lang="en-US" sz="2000" dirty="0"/>
          </a:p>
        </p:txBody>
      </p:sp>
      <p:pic>
        <p:nvPicPr>
          <p:cNvPr id="5" name="Picture 4">
            <a:extLst>
              <a:ext uri="{FF2B5EF4-FFF2-40B4-BE49-F238E27FC236}">
                <a16:creationId xmlns:a16="http://schemas.microsoft.com/office/drawing/2014/main" id="{28F85BA5-9F36-F542-AC7A-61DCD53B973E}"/>
              </a:ext>
            </a:extLst>
          </p:cNvPr>
          <p:cNvPicPr>
            <a:picLocks noChangeAspect="1"/>
          </p:cNvPicPr>
          <p:nvPr/>
        </p:nvPicPr>
        <p:blipFill>
          <a:blip r:embed="rId2"/>
          <a:stretch>
            <a:fillRect/>
          </a:stretch>
        </p:blipFill>
        <p:spPr>
          <a:xfrm>
            <a:off x="224623" y="2595300"/>
            <a:ext cx="3924300" cy="2070100"/>
          </a:xfrm>
          <a:prstGeom prst="rect">
            <a:avLst/>
          </a:prstGeom>
        </p:spPr>
      </p:pic>
    </p:spTree>
    <p:extLst>
      <p:ext uri="{BB962C8B-B14F-4D97-AF65-F5344CB8AC3E}">
        <p14:creationId xmlns:p14="http://schemas.microsoft.com/office/powerpoint/2010/main" val="4237891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A93D97C6-63EF-4CA6-B01D-25E2772DC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2293D9-C248-D34B-8816-96922F4AD999}"/>
              </a:ext>
            </a:extLst>
          </p:cNvPr>
          <p:cNvSpPr>
            <a:spLocks noGrp="1"/>
          </p:cNvSpPr>
          <p:nvPr>
            <p:ph type="title"/>
          </p:nvPr>
        </p:nvSpPr>
        <p:spPr>
          <a:xfrm>
            <a:off x="5100824" y="685800"/>
            <a:ext cx="6176776" cy="1485900"/>
          </a:xfrm>
        </p:spPr>
        <p:txBody>
          <a:bodyPr>
            <a:normAutofit/>
          </a:bodyPr>
          <a:lstStyle/>
          <a:p>
            <a:r>
              <a:rPr lang="en-US" sz="4400" dirty="0"/>
              <a:t>Case study: Leon</a:t>
            </a:r>
          </a:p>
        </p:txBody>
      </p:sp>
      <p:sp>
        <p:nvSpPr>
          <p:cNvPr id="14" name="Rectangle 10">
            <a:extLst>
              <a:ext uri="{FF2B5EF4-FFF2-40B4-BE49-F238E27FC236}">
                <a16:creationId xmlns:a16="http://schemas.microsoft.com/office/drawing/2014/main" id="{5DA4A40B-EDCE-42FC-B189-AEFB4F82E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830EC53-D662-124D-85F7-2DD35B75A75F}"/>
              </a:ext>
            </a:extLst>
          </p:cNvPr>
          <p:cNvSpPr>
            <a:spLocks noGrp="1"/>
          </p:cNvSpPr>
          <p:nvPr>
            <p:ph idx="1"/>
          </p:nvPr>
        </p:nvSpPr>
        <p:spPr>
          <a:xfrm>
            <a:off x="5100824" y="1600200"/>
            <a:ext cx="6176776" cy="4267200"/>
          </a:xfrm>
        </p:spPr>
        <p:txBody>
          <a:bodyPr>
            <a:normAutofit/>
          </a:bodyPr>
          <a:lstStyle/>
          <a:p>
            <a:r>
              <a:rPr lang="en-US" sz="2800" dirty="0"/>
              <a:t>Vietnam combat veteran</a:t>
            </a:r>
          </a:p>
          <a:p>
            <a:r>
              <a:rPr lang="en-US" sz="2800" dirty="0"/>
              <a:t>Denied VA benefits by multiple regional offices since 1970s because of dishonorable discharge</a:t>
            </a:r>
          </a:p>
          <a:p>
            <a:r>
              <a:rPr lang="en-US" sz="2800" dirty="0"/>
              <a:t>Back-to-back enlistments </a:t>
            </a:r>
          </a:p>
          <a:p>
            <a:r>
              <a:rPr lang="en-US" sz="2800" dirty="0"/>
              <a:t>Service records contain two prior DD214s – honorable discharge</a:t>
            </a:r>
          </a:p>
          <a:p>
            <a:endParaRPr lang="en-US" sz="2000" dirty="0"/>
          </a:p>
        </p:txBody>
      </p:sp>
      <p:pic>
        <p:nvPicPr>
          <p:cNvPr id="4" name="Picture 3">
            <a:extLst>
              <a:ext uri="{FF2B5EF4-FFF2-40B4-BE49-F238E27FC236}">
                <a16:creationId xmlns:a16="http://schemas.microsoft.com/office/drawing/2014/main" id="{5665EBD5-4DAD-9446-8C75-6B5590687F17}"/>
              </a:ext>
            </a:extLst>
          </p:cNvPr>
          <p:cNvPicPr>
            <a:picLocks noChangeAspect="1"/>
          </p:cNvPicPr>
          <p:nvPr/>
        </p:nvPicPr>
        <p:blipFill>
          <a:blip r:embed="rId2"/>
          <a:stretch>
            <a:fillRect/>
          </a:stretch>
        </p:blipFill>
        <p:spPr>
          <a:xfrm>
            <a:off x="515717" y="2474119"/>
            <a:ext cx="3359149" cy="2519362"/>
          </a:xfrm>
          <a:prstGeom prst="rect">
            <a:avLst/>
          </a:prstGeom>
        </p:spPr>
      </p:pic>
    </p:spTree>
    <p:extLst>
      <p:ext uri="{BB962C8B-B14F-4D97-AF65-F5344CB8AC3E}">
        <p14:creationId xmlns:p14="http://schemas.microsoft.com/office/powerpoint/2010/main" val="2134790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DD4E-5A70-EB46-AA2D-CAF87BE5C554}"/>
              </a:ext>
            </a:extLst>
          </p:cNvPr>
          <p:cNvSpPr>
            <a:spLocks noGrp="1"/>
          </p:cNvSpPr>
          <p:nvPr>
            <p:ph type="title"/>
          </p:nvPr>
        </p:nvSpPr>
        <p:spPr>
          <a:xfrm>
            <a:off x="1371600" y="685800"/>
            <a:ext cx="9601200" cy="1485900"/>
          </a:xfrm>
        </p:spPr>
        <p:txBody>
          <a:bodyPr>
            <a:normAutofit/>
          </a:bodyPr>
          <a:lstStyle/>
          <a:p>
            <a:endParaRPr lang="en-US"/>
          </a:p>
        </p:txBody>
      </p:sp>
      <p:graphicFrame>
        <p:nvGraphicFramePr>
          <p:cNvPr id="14" name="Content Placeholder 2">
            <a:extLst>
              <a:ext uri="{FF2B5EF4-FFF2-40B4-BE49-F238E27FC236}">
                <a16:creationId xmlns:a16="http://schemas.microsoft.com/office/drawing/2014/main" id="{BDB11775-99FD-41FB-A57F-222BCE5969F5}"/>
              </a:ext>
            </a:extLst>
          </p:cNvPr>
          <p:cNvGraphicFramePr>
            <a:graphicFrameLocks noGrp="1"/>
          </p:cNvGraphicFramePr>
          <p:nvPr>
            <p:ph idx="1"/>
            <p:extLst>
              <p:ext uri="{D42A27DB-BD31-4B8C-83A1-F6EECF244321}">
                <p14:modId xmlns:p14="http://schemas.microsoft.com/office/powerpoint/2010/main" val="743352726"/>
              </p:ext>
            </p:extLst>
          </p:nvPr>
        </p:nvGraphicFramePr>
        <p:xfrm>
          <a:off x="1371600" y="685800"/>
          <a:ext cx="96012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6496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5EA7EC-B02B-C347-B167-2E9020332AFF}"/>
              </a:ext>
            </a:extLst>
          </p:cNvPr>
          <p:cNvSpPr>
            <a:spLocks noGrp="1"/>
          </p:cNvSpPr>
          <p:nvPr>
            <p:ph type="title"/>
          </p:nvPr>
        </p:nvSpPr>
        <p:spPr>
          <a:xfrm>
            <a:off x="640081" y="409433"/>
            <a:ext cx="4018839" cy="5644527"/>
          </a:xfrm>
        </p:spPr>
        <p:txBody>
          <a:bodyPr anchor="ctr">
            <a:normAutofit/>
          </a:bodyPr>
          <a:lstStyle/>
          <a:p>
            <a:r>
              <a:rPr lang="en-US" sz="5400" dirty="0">
                <a:solidFill>
                  <a:schemeClr val="bg2"/>
                </a:solidFill>
              </a:rPr>
              <a:t>Benefits of volunteering</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05AD09E-A022-7A49-AF2E-CEEBF4DC8123}"/>
              </a:ext>
            </a:extLst>
          </p:cNvPr>
          <p:cNvSpPr>
            <a:spLocks noGrp="1"/>
          </p:cNvSpPr>
          <p:nvPr>
            <p:ph idx="1"/>
          </p:nvPr>
        </p:nvSpPr>
        <p:spPr>
          <a:xfrm>
            <a:off x="6176720" y="409433"/>
            <a:ext cx="4892308" cy="6141492"/>
          </a:xfrm>
        </p:spPr>
        <p:txBody>
          <a:bodyPr anchor="ctr">
            <a:normAutofit fontScale="92500" lnSpcReduction="20000"/>
          </a:bodyPr>
          <a:lstStyle/>
          <a:p>
            <a:r>
              <a:rPr lang="en-US" sz="3000" dirty="0"/>
              <a:t>Volunteering is predictive of </a:t>
            </a:r>
          </a:p>
          <a:p>
            <a:pPr lvl="1"/>
            <a:r>
              <a:rPr lang="en-US" sz="3000" dirty="0"/>
              <a:t>better mental and physical health, </a:t>
            </a:r>
          </a:p>
          <a:p>
            <a:pPr lvl="1"/>
            <a:r>
              <a:rPr lang="en-US" sz="3000" dirty="0"/>
              <a:t>life satisfaction, </a:t>
            </a:r>
          </a:p>
          <a:p>
            <a:pPr lvl="1"/>
            <a:r>
              <a:rPr lang="en-US" sz="3000" dirty="0"/>
              <a:t>self-esteem, </a:t>
            </a:r>
          </a:p>
          <a:p>
            <a:pPr lvl="1"/>
            <a:r>
              <a:rPr lang="en-US" sz="3000" dirty="0"/>
              <a:t>happiness, </a:t>
            </a:r>
          </a:p>
          <a:p>
            <a:pPr lvl="1"/>
            <a:r>
              <a:rPr lang="en-US" sz="3000" dirty="0"/>
              <a:t>lower depressive symptoms, psychological distress, and </a:t>
            </a:r>
          </a:p>
          <a:p>
            <a:pPr lvl="1"/>
            <a:r>
              <a:rPr lang="en-US" sz="3000" dirty="0"/>
              <a:t>mortality and functional ability. </a:t>
            </a:r>
          </a:p>
          <a:p>
            <a:r>
              <a:rPr lang="en-US" sz="3000" dirty="0"/>
              <a:t>One study found that people who volunteer regularly are less likely to develop high blood pressure. </a:t>
            </a:r>
          </a:p>
          <a:p>
            <a:endParaRPr lang="en-US" sz="1800" dirty="0"/>
          </a:p>
        </p:txBody>
      </p:sp>
    </p:spTree>
    <p:extLst>
      <p:ext uri="{BB962C8B-B14F-4D97-AF65-F5344CB8AC3E}">
        <p14:creationId xmlns:p14="http://schemas.microsoft.com/office/powerpoint/2010/main" val="2753868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E491-111E-E04A-956B-8F04A52CD278}"/>
              </a:ext>
            </a:extLst>
          </p:cNvPr>
          <p:cNvSpPr>
            <a:spLocks noGrp="1"/>
          </p:cNvSpPr>
          <p:nvPr>
            <p:ph type="title"/>
          </p:nvPr>
        </p:nvSpPr>
        <p:spPr>
          <a:xfrm>
            <a:off x="1371600" y="685800"/>
            <a:ext cx="9601200" cy="1485900"/>
          </a:xfrm>
        </p:spPr>
        <p:txBody>
          <a:bodyPr>
            <a:normAutofit/>
          </a:bodyPr>
          <a:lstStyle/>
          <a:p>
            <a:r>
              <a:rPr lang="en-US" sz="4400" dirty="0"/>
              <a:t>Top five unmet legal needs </a:t>
            </a:r>
            <a:br>
              <a:rPr lang="en-US" sz="4400" dirty="0"/>
            </a:br>
            <a:r>
              <a:rPr lang="en-US" sz="4400" dirty="0"/>
              <a:t>of homeless veterans:</a:t>
            </a:r>
          </a:p>
        </p:txBody>
      </p:sp>
      <p:graphicFrame>
        <p:nvGraphicFramePr>
          <p:cNvPr id="5" name="Content Placeholder 2">
            <a:extLst>
              <a:ext uri="{FF2B5EF4-FFF2-40B4-BE49-F238E27FC236}">
                <a16:creationId xmlns:a16="http://schemas.microsoft.com/office/drawing/2014/main" id="{557D5F03-97B1-46E4-8A60-9D3D16891C15}"/>
              </a:ext>
            </a:extLst>
          </p:cNvPr>
          <p:cNvGraphicFramePr>
            <a:graphicFrameLocks noGrp="1"/>
          </p:cNvGraphicFramePr>
          <p:nvPr>
            <p:ph idx="1"/>
            <p:extLst>
              <p:ext uri="{D42A27DB-BD31-4B8C-83A1-F6EECF244321}">
                <p14:modId xmlns:p14="http://schemas.microsoft.com/office/powerpoint/2010/main" val="3941314157"/>
              </p:ext>
            </p:extLst>
          </p:nvPr>
        </p:nvGraphicFramePr>
        <p:xfrm>
          <a:off x="1371600" y="2286000"/>
          <a:ext cx="9860508"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0320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97AA27-3810-1843-8F49-E5DF80B77F49}"/>
              </a:ext>
            </a:extLst>
          </p:cNvPr>
          <p:cNvSpPr>
            <a:spLocks noGrp="1"/>
          </p:cNvSpPr>
          <p:nvPr>
            <p:ph type="title"/>
          </p:nvPr>
        </p:nvSpPr>
        <p:spPr>
          <a:xfrm>
            <a:off x="752858" y="4786009"/>
            <a:ext cx="10720685" cy="1491049"/>
          </a:xfrm>
        </p:spPr>
        <p:txBody>
          <a:bodyPr vert="horz" lIns="91440" tIns="45720" rIns="91440" bIns="45720" rtlCol="0" anchor="b">
            <a:noAutofit/>
          </a:bodyPr>
          <a:lstStyle/>
          <a:p>
            <a:pPr algn="ctr"/>
            <a:r>
              <a:rPr lang="en-US" sz="3400" b="1" kern="1200" dirty="0">
                <a:solidFill>
                  <a:schemeClr val="tx2"/>
                </a:solidFill>
                <a:latin typeface="+mj-lt"/>
                <a:ea typeface="+mj-ea"/>
                <a:cs typeface="+mj-cs"/>
              </a:rPr>
              <a:t>Missouri Bar Association</a:t>
            </a:r>
            <a:br>
              <a:rPr lang="en-US" sz="3400" b="1" kern="1200" dirty="0">
                <a:solidFill>
                  <a:schemeClr val="tx2"/>
                </a:solidFill>
                <a:latin typeface="+mj-lt"/>
                <a:ea typeface="+mj-ea"/>
                <a:cs typeface="+mj-cs"/>
              </a:rPr>
            </a:br>
            <a:r>
              <a:rPr lang="en-US" sz="3400" b="1" kern="1200" dirty="0" err="1">
                <a:solidFill>
                  <a:schemeClr val="tx2"/>
                </a:solidFill>
                <a:latin typeface="+mj-lt"/>
                <a:ea typeface="+mj-ea"/>
                <a:cs typeface="+mj-cs"/>
              </a:rPr>
              <a:t>www.mobarprobono.net</a:t>
            </a:r>
            <a:br>
              <a:rPr lang="en-US" sz="3400" b="1" cap="all" dirty="0"/>
            </a:br>
            <a:endParaRPr lang="en-US" sz="2400" kern="1200" cap="all" baseline="0" dirty="0">
              <a:solidFill>
                <a:schemeClr val="tx2"/>
              </a:solidFill>
              <a:latin typeface="+mj-lt"/>
              <a:ea typeface="+mj-ea"/>
              <a:cs typeface="+mj-cs"/>
            </a:endParaRPr>
          </a:p>
        </p:txBody>
      </p:sp>
      <p:pic>
        <p:nvPicPr>
          <p:cNvPr id="4" name="Content Placeholder 3">
            <a:extLst>
              <a:ext uri="{FF2B5EF4-FFF2-40B4-BE49-F238E27FC236}">
                <a16:creationId xmlns:a16="http://schemas.microsoft.com/office/drawing/2014/main" id="{E3B8E351-EC76-8E4F-A4D8-D2B2890DACF9}"/>
              </a:ext>
            </a:extLst>
          </p:cNvPr>
          <p:cNvPicPr>
            <a:picLocks noGrp="1" noChangeAspect="1"/>
          </p:cNvPicPr>
          <p:nvPr>
            <p:ph idx="1"/>
          </p:nvPr>
        </p:nvPicPr>
        <p:blipFill rotWithShape="1">
          <a:blip r:embed="rId2"/>
          <a:srcRect t="5909"/>
          <a:stretch/>
        </p:blipFill>
        <p:spPr>
          <a:xfrm>
            <a:off x="20" y="10"/>
            <a:ext cx="12191980" cy="4187119"/>
          </a:xfrm>
          <a:prstGeom prst="rect">
            <a:avLst/>
          </a:prstGeom>
        </p:spPr>
      </p:pic>
      <p:sp>
        <p:nvSpPr>
          <p:cNvPr id="15" name="Freeform: Shape 14">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17" name="Freeform: Shape 16">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extLst>
      <p:ext uri="{BB962C8B-B14F-4D97-AF65-F5344CB8AC3E}">
        <p14:creationId xmlns:p14="http://schemas.microsoft.com/office/powerpoint/2010/main" val="2597128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3"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4"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6" name="Rectangle 25">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97AA27-3810-1843-8F49-E5DF80B77F49}"/>
              </a:ext>
            </a:extLst>
          </p:cNvPr>
          <p:cNvSpPr>
            <a:spLocks noGrp="1"/>
          </p:cNvSpPr>
          <p:nvPr>
            <p:ph type="title"/>
          </p:nvPr>
        </p:nvSpPr>
        <p:spPr>
          <a:xfrm>
            <a:off x="752858" y="4736961"/>
            <a:ext cx="10720685" cy="1936213"/>
          </a:xfrm>
        </p:spPr>
        <p:txBody>
          <a:bodyPr vert="horz" lIns="91440" tIns="45720" rIns="91440" bIns="45720" rtlCol="0" anchor="b">
            <a:noAutofit/>
          </a:bodyPr>
          <a:lstStyle/>
          <a:p>
            <a:pPr algn="ctr"/>
            <a:r>
              <a:rPr lang="en-US" sz="3400" b="1" dirty="0"/>
              <a:t>American Bar Association </a:t>
            </a:r>
            <a:br>
              <a:rPr lang="en-US" sz="3400" b="1" dirty="0"/>
            </a:br>
            <a:r>
              <a:rPr lang="en-US" sz="3400" b="1" dirty="0"/>
              <a:t>Standing Committee on Pro Bono and Public Service</a:t>
            </a:r>
            <a:br>
              <a:rPr lang="en-US" sz="3400" b="1" dirty="0"/>
            </a:br>
            <a:r>
              <a:rPr lang="en-US" sz="3400" b="1" dirty="0" err="1"/>
              <a:t>www.americanbar.org</a:t>
            </a:r>
            <a:r>
              <a:rPr lang="en-US" sz="3400" b="1" dirty="0"/>
              <a:t> </a:t>
            </a:r>
            <a:br>
              <a:rPr lang="en-US" sz="3400" b="1" cap="all" dirty="0"/>
            </a:br>
            <a:endParaRPr lang="en-US" sz="3400" kern="1200" cap="all" baseline="0" dirty="0">
              <a:solidFill>
                <a:schemeClr val="tx2"/>
              </a:solidFill>
              <a:latin typeface="+mj-lt"/>
              <a:ea typeface="+mj-ea"/>
              <a:cs typeface="+mj-cs"/>
            </a:endParaRPr>
          </a:p>
        </p:txBody>
      </p:sp>
      <p:pic>
        <p:nvPicPr>
          <p:cNvPr id="6" name="Content Placeholder 5">
            <a:extLst>
              <a:ext uri="{FF2B5EF4-FFF2-40B4-BE49-F238E27FC236}">
                <a16:creationId xmlns:a16="http://schemas.microsoft.com/office/drawing/2014/main" id="{04DEC31E-144E-DB4C-99DE-77ECE74DF1E5}"/>
              </a:ext>
            </a:extLst>
          </p:cNvPr>
          <p:cNvPicPr>
            <a:picLocks noGrp="1" noChangeAspect="1"/>
          </p:cNvPicPr>
          <p:nvPr>
            <p:ph idx="1"/>
          </p:nvPr>
        </p:nvPicPr>
        <p:blipFill rotWithShape="1">
          <a:blip r:embed="rId2"/>
          <a:srcRect t="38945"/>
          <a:stretch/>
        </p:blipFill>
        <p:spPr>
          <a:xfrm>
            <a:off x="20" y="10"/>
            <a:ext cx="12191980" cy="4187119"/>
          </a:xfrm>
          <a:prstGeom prst="rect">
            <a:avLst/>
          </a:prstGeom>
        </p:spPr>
      </p:pic>
      <p:sp>
        <p:nvSpPr>
          <p:cNvPr id="28" name="Freeform: Shape 27">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30" name="Freeform: Shape 29">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extLst>
      <p:ext uri="{BB962C8B-B14F-4D97-AF65-F5344CB8AC3E}">
        <p14:creationId xmlns:p14="http://schemas.microsoft.com/office/powerpoint/2010/main" val="2531804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 name="Rectangle 34">
            <a:extLst>
              <a:ext uri="{FF2B5EF4-FFF2-40B4-BE49-F238E27FC236}">
                <a16:creationId xmlns:a16="http://schemas.microsoft.com/office/drawing/2014/main" id="{8E2B8A2D-F46F-4DA5-8AFF-BC57461C2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4A73E07-0D5B-4F44-856E-AA87B5D1C0C4}"/>
              </a:ext>
            </a:extLst>
          </p:cNvPr>
          <p:cNvSpPr>
            <a:spLocks noGrp="1"/>
          </p:cNvSpPr>
          <p:nvPr>
            <p:ph idx="1"/>
          </p:nvPr>
        </p:nvSpPr>
        <p:spPr>
          <a:xfrm>
            <a:off x="784743" y="1097085"/>
            <a:ext cx="5793475" cy="4786382"/>
          </a:xfrm>
        </p:spPr>
        <p:txBody>
          <a:bodyPr>
            <a:noAutofit/>
          </a:bodyPr>
          <a:lstStyle/>
          <a:p>
            <a:r>
              <a:rPr lang="en-US" sz="3200" b="1" dirty="0"/>
              <a:t>Legal Aid of Western Missouri</a:t>
            </a:r>
          </a:p>
          <a:p>
            <a:pPr lvl="1"/>
            <a:r>
              <a:rPr lang="en-US" sz="3200" dirty="0"/>
              <a:t>https://</a:t>
            </a:r>
            <a:r>
              <a:rPr lang="en-US" sz="3200" dirty="0" err="1"/>
              <a:t>lawmo.org</a:t>
            </a:r>
            <a:endParaRPr lang="en-US" sz="3200" dirty="0"/>
          </a:p>
          <a:p>
            <a:endParaRPr lang="en-US" sz="1800" b="1" dirty="0"/>
          </a:p>
          <a:p>
            <a:r>
              <a:rPr lang="en-US" sz="3200" b="1" dirty="0"/>
              <a:t>Legal Services of Eastern Missouri</a:t>
            </a:r>
          </a:p>
          <a:p>
            <a:pPr lvl="1"/>
            <a:r>
              <a:rPr lang="en-US" sz="3200" dirty="0"/>
              <a:t>https://</a:t>
            </a:r>
            <a:r>
              <a:rPr lang="en-US" sz="3200" dirty="0" err="1"/>
              <a:t>lsem.org</a:t>
            </a:r>
            <a:endParaRPr lang="en-US" sz="3200" dirty="0"/>
          </a:p>
          <a:p>
            <a:endParaRPr lang="en-US" sz="1800" b="1" dirty="0"/>
          </a:p>
          <a:p>
            <a:r>
              <a:rPr lang="en-US" sz="3200" b="1" dirty="0"/>
              <a:t>Mid-Missouri Legal Services</a:t>
            </a:r>
          </a:p>
          <a:p>
            <a:pPr lvl="1"/>
            <a:r>
              <a:rPr lang="en-US" sz="3200" dirty="0"/>
              <a:t>https://</a:t>
            </a:r>
            <a:r>
              <a:rPr lang="en-US" sz="3200" dirty="0" err="1"/>
              <a:t>mmls.org</a:t>
            </a:r>
            <a:endParaRPr lang="en-US" sz="3200" dirty="0"/>
          </a:p>
        </p:txBody>
      </p:sp>
      <p:sp>
        <p:nvSpPr>
          <p:cNvPr id="44" name="Rectangle 36">
            <a:extLst>
              <a:ext uri="{FF2B5EF4-FFF2-40B4-BE49-F238E27FC236}">
                <a16:creationId xmlns:a16="http://schemas.microsoft.com/office/drawing/2014/main" id="{292BAD85-00E4-4D0A-993C-8372E78E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439AD8C0-570B-934F-8956-6BB3EFE570A7}"/>
              </a:ext>
            </a:extLst>
          </p:cNvPr>
          <p:cNvPicPr>
            <a:picLocks noChangeAspect="1"/>
          </p:cNvPicPr>
          <p:nvPr/>
        </p:nvPicPr>
        <p:blipFill>
          <a:blip r:embed="rId2"/>
          <a:stretch>
            <a:fillRect/>
          </a:stretch>
        </p:blipFill>
        <p:spPr>
          <a:xfrm>
            <a:off x="8244283" y="1097085"/>
            <a:ext cx="3149683" cy="842540"/>
          </a:xfrm>
          <a:prstGeom prst="rect">
            <a:avLst/>
          </a:prstGeom>
          <a:ln>
            <a:noFill/>
          </a:ln>
          <a:effectLst/>
        </p:spPr>
      </p:pic>
      <p:pic>
        <p:nvPicPr>
          <p:cNvPr id="12" name="Picture 11">
            <a:extLst>
              <a:ext uri="{FF2B5EF4-FFF2-40B4-BE49-F238E27FC236}">
                <a16:creationId xmlns:a16="http://schemas.microsoft.com/office/drawing/2014/main" id="{562346B8-73FA-C146-BEE5-4BE49FE8FB20}"/>
              </a:ext>
            </a:extLst>
          </p:cNvPr>
          <p:cNvPicPr>
            <a:picLocks noChangeAspect="1"/>
          </p:cNvPicPr>
          <p:nvPr/>
        </p:nvPicPr>
        <p:blipFill>
          <a:blip r:embed="rId3"/>
          <a:stretch>
            <a:fillRect/>
          </a:stretch>
        </p:blipFill>
        <p:spPr>
          <a:xfrm>
            <a:off x="8291810" y="2628604"/>
            <a:ext cx="3102156" cy="1600792"/>
          </a:xfrm>
          <a:prstGeom prst="rect">
            <a:avLst/>
          </a:prstGeom>
          <a:ln>
            <a:noFill/>
          </a:ln>
          <a:effectLst/>
        </p:spPr>
      </p:pic>
      <p:pic>
        <p:nvPicPr>
          <p:cNvPr id="14" name="Picture 13">
            <a:extLst>
              <a:ext uri="{FF2B5EF4-FFF2-40B4-BE49-F238E27FC236}">
                <a16:creationId xmlns:a16="http://schemas.microsoft.com/office/drawing/2014/main" id="{115C7EF4-51F6-0B4F-AC4E-D5BD0F2C1FFE}"/>
              </a:ext>
            </a:extLst>
          </p:cNvPr>
          <p:cNvPicPr>
            <a:picLocks noChangeAspect="1"/>
          </p:cNvPicPr>
          <p:nvPr/>
        </p:nvPicPr>
        <p:blipFill>
          <a:blip r:embed="rId4"/>
          <a:stretch>
            <a:fillRect/>
          </a:stretch>
        </p:blipFill>
        <p:spPr>
          <a:xfrm>
            <a:off x="8291811" y="4795821"/>
            <a:ext cx="3102156" cy="1087646"/>
          </a:xfrm>
          <a:prstGeom prst="rect">
            <a:avLst/>
          </a:prstGeom>
        </p:spPr>
      </p:pic>
    </p:spTree>
    <p:extLst>
      <p:ext uri="{BB962C8B-B14F-4D97-AF65-F5344CB8AC3E}">
        <p14:creationId xmlns:p14="http://schemas.microsoft.com/office/powerpoint/2010/main" val="3357940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54"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55"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57" name="Rectangle 56">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3E9ECA-25B9-3648-BF8A-8A9DF11D25D8}"/>
              </a:ext>
            </a:extLst>
          </p:cNvPr>
          <p:cNvPicPr>
            <a:picLocks noChangeAspect="1"/>
          </p:cNvPicPr>
          <p:nvPr/>
        </p:nvPicPr>
        <p:blipFill>
          <a:blip r:embed="rId2"/>
          <a:stretch>
            <a:fillRect/>
          </a:stretch>
        </p:blipFill>
        <p:spPr>
          <a:xfrm>
            <a:off x="1150899" y="1157093"/>
            <a:ext cx="9890201" cy="4543813"/>
          </a:xfrm>
          <a:prstGeom prst="rect">
            <a:avLst/>
          </a:prstGeom>
        </p:spPr>
      </p:pic>
    </p:spTree>
    <p:extLst>
      <p:ext uri="{BB962C8B-B14F-4D97-AF65-F5344CB8AC3E}">
        <p14:creationId xmlns:p14="http://schemas.microsoft.com/office/powerpoint/2010/main" val="274615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8C5F1-98D0-C14E-918D-62F7CEC6176C}"/>
              </a:ext>
            </a:extLst>
          </p:cNvPr>
          <p:cNvSpPr>
            <a:spLocks noGrp="1"/>
          </p:cNvSpPr>
          <p:nvPr>
            <p:ph type="title"/>
          </p:nvPr>
        </p:nvSpPr>
        <p:spPr>
          <a:xfrm>
            <a:off x="967902" y="766917"/>
            <a:ext cx="3523938" cy="5447617"/>
          </a:xfrm>
        </p:spPr>
        <p:txBody>
          <a:bodyPr>
            <a:normAutofit/>
          </a:bodyPr>
          <a:lstStyle/>
          <a:p>
            <a:r>
              <a:rPr lang="en-US" sz="4100" dirty="0"/>
              <a:t>Missouri Rules of Professional Conduct</a:t>
            </a:r>
            <a:br>
              <a:rPr lang="en-US" sz="4100" dirty="0"/>
            </a:br>
            <a:br>
              <a:rPr lang="en-US" sz="4100" dirty="0"/>
            </a:br>
            <a:r>
              <a:rPr lang="en-US" sz="4100" b="1" dirty="0"/>
              <a:t>Preamble</a:t>
            </a:r>
            <a:br>
              <a:rPr lang="en-US" sz="4100" dirty="0"/>
            </a:br>
            <a:endParaRPr lang="en-US" sz="4100" dirty="0"/>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E3F36BD-C9C9-6F4C-A145-C16C0ADD373E}"/>
              </a:ext>
            </a:extLst>
          </p:cNvPr>
          <p:cNvSpPr>
            <a:spLocks noGrp="1"/>
          </p:cNvSpPr>
          <p:nvPr>
            <p:ph idx="1"/>
          </p:nvPr>
        </p:nvSpPr>
        <p:spPr>
          <a:xfrm>
            <a:off x="5056541" y="766917"/>
            <a:ext cx="6657364" cy="5447616"/>
          </a:xfrm>
        </p:spPr>
        <p:txBody>
          <a:bodyPr>
            <a:noAutofit/>
          </a:bodyPr>
          <a:lstStyle/>
          <a:p>
            <a:r>
              <a:rPr lang="en-US" sz="4000" dirty="0"/>
              <a:t>A lawyer should be mindful of deficiencies in the administration of justice and of the fact that the poor, and sometimes persons who are not poor, cannot afford adequate legal assistance. . . . </a:t>
            </a:r>
          </a:p>
        </p:txBody>
      </p:sp>
    </p:spTree>
    <p:extLst>
      <p:ext uri="{BB962C8B-B14F-4D97-AF65-F5344CB8AC3E}">
        <p14:creationId xmlns:p14="http://schemas.microsoft.com/office/powerpoint/2010/main" val="3890819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22"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645B3E84-9810-9A42-812C-60CDEDFC648C}"/>
              </a:ext>
            </a:extLst>
          </p:cNvPr>
          <p:cNvSpPr>
            <a:spLocks noGrp="1"/>
          </p:cNvSpPr>
          <p:nvPr>
            <p:ph type="title"/>
          </p:nvPr>
        </p:nvSpPr>
        <p:spPr>
          <a:xfrm>
            <a:off x="1915128" y="1788454"/>
            <a:ext cx="8361229" cy="643461"/>
          </a:xfrm>
        </p:spPr>
        <p:txBody>
          <a:bodyPr vert="horz" lIns="91440" tIns="45720" rIns="91440" bIns="45720" rtlCol="0" anchor="b">
            <a:noAutofit/>
          </a:bodyPr>
          <a:lstStyle/>
          <a:p>
            <a:pPr algn="ctr"/>
            <a:r>
              <a:rPr lang="en-US" sz="3600" kern="1200" cap="all" baseline="0" dirty="0">
                <a:solidFill>
                  <a:schemeClr val="tx2"/>
                </a:solidFill>
                <a:latin typeface="+mj-lt"/>
                <a:ea typeface="+mj-ea"/>
                <a:cs typeface="+mj-cs"/>
              </a:rPr>
              <a:t>Questions, Comments, ideas?</a:t>
            </a:r>
          </a:p>
        </p:txBody>
      </p:sp>
      <p:sp>
        <p:nvSpPr>
          <p:cNvPr id="3" name="Content Placeholder 2">
            <a:extLst>
              <a:ext uri="{FF2B5EF4-FFF2-40B4-BE49-F238E27FC236}">
                <a16:creationId xmlns:a16="http://schemas.microsoft.com/office/drawing/2014/main" id="{02BEA330-8FFB-8A4F-B6DF-8A88E69D8869}"/>
              </a:ext>
            </a:extLst>
          </p:cNvPr>
          <p:cNvSpPr>
            <a:spLocks noGrp="1"/>
          </p:cNvSpPr>
          <p:nvPr>
            <p:ph idx="1"/>
          </p:nvPr>
        </p:nvSpPr>
        <p:spPr>
          <a:xfrm>
            <a:off x="2679906" y="2743200"/>
            <a:ext cx="6831673" cy="2299316"/>
          </a:xfrm>
        </p:spPr>
        <p:txBody>
          <a:bodyPr vert="horz" lIns="91440" tIns="45720" rIns="91440" bIns="45720" rtlCol="0">
            <a:normAutofit/>
          </a:bodyPr>
          <a:lstStyle/>
          <a:p>
            <a:pPr marL="0" indent="0" algn="ctr">
              <a:lnSpc>
                <a:spcPct val="112000"/>
              </a:lnSpc>
              <a:spcBef>
                <a:spcPts val="0"/>
              </a:spcBef>
              <a:spcAft>
                <a:spcPts val="600"/>
              </a:spcAft>
              <a:buNone/>
            </a:pPr>
            <a:r>
              <a:rPr lang="en-US" sz="3600" kern="1200" baseline="0" dirty="0">
                <a:solidFill>
                  <a:schemeClr val="tx2"/>
                </a:solidFill>
                <a:latin typeface="+mn-lt"/>
                <a:ea typeface="+mn-ea"/>
                <a:cs typeface="+mn-cs"/>
              </a:rPr>
              <a:t>Amy B. </a:t>
            </a:r>
            <a:r>
              <a:rPr lang="en-US" sz="3600" kern="1200" baseline="0" dirty="0" err="1">
                <a:solidFill>
                  <a:schemeClr val="tx2"/>
                </a:solidFill>
                <a:latin typeface="+mn-lt"/>
                <a:ea typeface="+mn-ea"/>
                <a:cs typeface="+mn-cs"/>
              </a:rPr>
              <a:t>Kretkowski</a:t>
            </a:r>
            <a:endParaRPr lang="en-US" sz="3600" kern="1200" baseline="0" dirty="0">
              <a:solidFill>
                <a:schemeClr val="tx2"/>
              </a:solidFill>
              <a:latin typeface="+mn-lt"/>
              <a:ea typeface="+mn-ea"/>
              <a:cs typeface="+mn-cs"/>
            </a:endParaRPr>
          </a:p>
          <a:p>
            <a:pPr marL="0" indent="0" algn="ctr">
              <a:lnSpc>
                <a:spcPct val="112000"/>
              </a:lnSpc>
              <a:spcBef>
                <a:spcPts val="0"/>
              </a:spcBef>
              <a:spcAft>
                <a:spcPts val="600"/>
              </a:spcAft>
              <a:buNone/>
            </a:pPr>
            <a:r>
              <a:rPr lang="en-US" sz="3600" dirty="0"/>
              <a:t>T: 319-337-8899</a:t>
            </a:r>
          </a:p>
          <a:p>
            <a:pPr marL="0" indent="0" algn="ctr">
              <a:lnSpc>
                <a:spcPct val="112000"/>
              </a:lnSpc>
              <a:spcBef>
                <a:spcPts val="0"/>
              </a:spcBef>
              <a:spcAft>
                <a:spcPts val="600"/>
              </a:spcAft>
              <a:buNone/>
            </a:pPr>
            <a:r>
              <a:rPr lang="en-US" sz="3600" dirty="0"/>
              <a:t>E: </a:t>
            </a:r>
            <a:r>
              <a:rPr lang="en-US" sz="3600" dirty="0" err="1"/>
              <a:t>amy@abkveteranslaw.com</a:t>
            </a:r>
            <a:endParaRPr lang="en-US" sz="3600" dirty="0"/>
          </a:p>
          <a:p>
            <a:pPr marL="0" indent="0" algn="ctr">
              <a:lnSpc>
                <a:spcPct val="112000"/>
              </a:lnSpc>
              <a:spcBef>
                <a:spcPts val="0"/>
              </a:spcBef>
              <a:spcAft>
                <a:spcPts val="600"/>
              </a:spcAft>
              <a:buNone/>
            </a:pPr>
            <a:endParaRPr lang="en-US" sz="3600" kern="1200" baseline="0" dirty="0">
              <a:solidFill>
                <a:schemeClr val="tx2"/>
              </a:solidFill>
              <a:latin typeface="+mn-lt"/>
              <a:ea typeface="+mn-ea"/>
              <a:cs typeface="+mn-cs"/>
            </a:endParaRPr>
          </a:p>
        </p:txBody>
      </p:sp>
    </p:spTree>
    <p:extLst>
      <p:ext uri="{BB962C8B-B14F-4D97-AF65-F5344CB8AC3E}">
        <p14:creationId xmlns:p14="http://schemas.microsoft.com/office/powerpoint/2010/main" val="270821346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8C5F1-98D0-C14E-918D-62F7CEC6176C}"/>
              </a:ext>
            </a:extLst>
          </p:cNvPr>
          <p:cNvSpPr>
            <a:spLocks noGrp="1"/>
          </p:cNvSpPr>
          <p:nvPr>
            <p:ph type="title"/>
          </p:nvPr>
        </p:nvSpPr>
        <p:spPr>
          <a:xfrm>
            <a:off x="967902" y="766917"/>
            <a:ext cx="3523938" cy="5447617"/>
          </a:xfrm>
        </p:spPr>
        <p:txBody>
          <a:bodyPr>
            <a:normAutofit/>
          </a:bodyPr>
          <a:lstStyle/>
          <a:p>
            <a:r>
              <a:rPr lang="en-US" sz="4100" dirty="0"/>
              <a:t>Missouri Rules of Professional Conduct</a:t>
            </a:r>
            <a:br>
              <a:rPr lang="en-US" sz="4100" dirty="0"/>
            </a:br>
            <a:br>
              <a:rPr lang="en-US" sz="4100" dirty="0"/>
            </a:br>
            <a:r>
              <a:rPr lang="en-US" sz="4100" b="1" dirty="0"/>
              <a:t>Preamble</a:t>
            </a:r>
            <a:br>
              <a:rPr lang="en-US" sz="4100" dirty="0"/>
            </a:br>
            <a:endParaRPr lang="en-US" sz="4100" dirty="0"/>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E3F36BD-C9C9-6F4C-A145-C16C0ADD373E}"/>
              </a:ext>
            </a:extLst>
          </p:cNvPr>
          <p:cNvSpPr>
            <a:spLocks noGrp="1"/>
          </p:cNvSpPr>
          <p:nvPr>
            <p:ph idx="1"/>
          </p:nvPr>
        </p:nvSpPr>
        <p:spPr>
          <a:xfrm>
            <a:off x="5056541" y="766917"/>
            <a:ext cx="6657364" cy="5447616"/>
          </a:xfrm>
        </p:spPr>
        <p:txBody>
          <a:bodyPr>
            <a:noAutofit/>
          </a:bodyPr>
          <a:lstStyle/>
          <a:p>
            <a:r>
              <a:rPr lang="en-US" sz="3600" dirty="0"/>
              <a:t>. . . All lawyers, therefore, should devote professional time and resources and use civic influence to ensure equal access to our system of justice for all those who because of economic or social barriers cannot afford or secure adequate legal counsel.</a:t>
            </a:r>
          </a:p>
        </p:txBody>
      </p:sp>
    </p:spTree>
    <p:extLst>
      <p:ext uri="{BB962C8B-B14F-4D97-AF65-F5344CB8AC3E}">
        <p14:creationId xmlns:p14="http://schemas.microsoft.com/office/powerpoint/2010/main" val="3840749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8C5F1-98D0-C14E-918D-62F7CEC6176C}"/>
              </a:ext>
            </a:extLst>
          </p:cNvPr>
          <p:cNvSpPr>
            <a:spLocks noGrp="1"/>
          </p:cNvSpPr>
          <p:nvPr>
            <p:ph type="title"/>
          </p:nvPr>
        </p:nvSpPr>
        <p:spPr>
          <a:xfrm>
            <a:off x="967902" y="766917"/>
            <a:ext cx="3523938" cy="5447617"/>
          </a:xfrm>
        </p:spPr>
        <p:txBody>
          <a:bodyPr>
            <a:normAutofit/>
          </a:bodyPr>
          <a:lstStyle/>
          <a:p>
            <a:r>
              <a:rPr lang="en-US" sz="4100" dirty="0"/>
              <a:t>Missouri Rules of Professional Conduct</a:t>
            </a:r>
            <a:br>
              <a:rPr lang="en-US" sz="4100" dirty="0"/>
            </a:br>
            <a:br>
              <a:rPr lang="en-US" sz="4100" dirty="0"/>
            </a:br>
            <a:r>
              <a:rPr lang="en-US" sz="4100" b="1" dirty="0"/>
              <a:t>Rule 4-6.1: Voluntary Pro Bono </a:t>
            </a:r>
            <a:r>
              <a:rPr lang="en-US" sz="4100" b="1" dirty="0" err="1"/>
              <a:t>Publico</a:t>
            </a:r>
            <a:r>
              <a:rPr lang="en-US" sz="4100" b="1" dirty="0"/>
              <a:t> Service</a:t>
            </a:r>
            <a:br>
              <a:rPr lang="en-US" sz="4100" dirty="0"/>
            </a:br>
            <a:endParaRPr lang="en-US" sz="4100" dirty="0"/>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E3F36BD-C9C9-6F4C-A145-C16C0ADD373E}"/>
              </a:ext>
            </a:extLst>
          </p:cNvPr>
          <p:cNvSpPr>
            <a:spLocks noGrp="1"/>
          </p:cNvSpPr>
          <p:nvPr>
            <p:ph idx="1"/>
          </p:nvPr>
        </p:nvSpPr>
        <p:spPr>
          <a:xfrm>
            <a:off x="5056541" y="766917"/>
            <a:ext cx="6657364" cy="5447616"/>
          </a:xfrm>
        </p:spPr>
        <p:txBody>
          <a:bodyPr>
            <a:noAutofit/>
          </a:bodyPr>
          <a:lstStyle/>
          <a:p>
            <a:r>
              <a:rPr lang="en-US" sz="3000" dirty="0"/>
              <a:t>A lawyer should render public interest legal service. A lawyer may discharge this responsibility by providing professional services at no fee or a reduced fee to persons of limited means or to public service or charitable groups or organizations; by service in activities for improving the law, the legal system, or the legal profession; and by financial support for organizations that provide legal services to persons of limited means.</a:t>
            </a:r>
          </a:p>
        </p:txBody>
      </p:sp>
    </p:spTree>
    <p:extLst>
      <p:ext uri="{BB962C8B-B14F-4D97-AF65-F5344CB8AC3E}">
        <p14:creationId xmlns:p14="http://schemas.microsoft.com/office/powerpoint/2010/main" val="89340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BFF63620-5B6D-AF40-ADBC-CB04A13FCE44}"/>
              </a:ext>
            </a:extLst>
          </p:cNvPr>
          <p:cNvPicPr>
            <a:picLocks noGrp="1" noChangeAspect="1"/>
          </p:cNvPicPr>
          <p:nvPr>
            <p:ph idx="1"/>
          </p:nvPr>
        </p:nvPicPr>
        <p:blipFill>
          <a:blip r:embed="rId2"/>
          <a:stretch>
            <a:fillRect/>
          </a:stretch>
        </p:blipFill>
        <p:spPr>
          <a:xfrm>
            <a:off x="2444750" y="800100"/>
            <a:ext cx="7302500" cy="5257801"/>
          </a:xfrm>
          <a:prstGeom prst="rect">
            <a:avLst/>
          </a:prstGeom>
        </p:spPr>
      </p:pic>
    </p:spTree>
    <p:extLst>
      <p:ext uri="{BB962C8B-B14F-4D97-AF65-F5344CB8AC3E}">
        <p14:creationId xmlns:p14="http://schemas.microsoft.com/office/powerpoint/2010/main" val="20086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2BFE-EBC9-0848-B392-BD9067A58106}"/>
              </a:ext>
            </a:extLst>
          </p:cNvPr>
          <p:cNvSpPr>
            <a:spLocks noGrp="1"/>
          </p:cNvSpPr>
          <p:nvPr>
            <p:ph type="title"/>
          </p:nvPr>
        </p:nvSpPr>
        <p:spPr/>
        <p:txBody>
          <a:bodyPr/>
          <a:lstStyle/>
          <a:p>
            <a:r>
              <a:rPr lang="en-US" dirty="0"/>
              <a:t>0</a:t>
            </a:r>
          </a:p>
        </p:txBody>
      </p:sp>
      <p:pic>
        <p:nvPicPr>
          <p:cNvPr id="4" name="Content Placeholder 3">
            <a:extLst>
              <a:ext uri="{FF2B5EF4-FFF2-40B4-BE49-F238E27FC236}">
                <a16:creationId xmlns:a16="http://schemas.microsoft.com/office/drawing/2014/main" id="{25DC3895-5E69-6E4E-B38D-C3F91FF2C813}"/>
              </a:ext>
            </a:extLst>
          </p:cNvPr>
          <p:cNvPicPr>
            <a:picLocks noGrp="1" noChangeAspect="1"/>
          </p:cNvPicPr>
          <p:nvPr>
            <p:ph idx="1"/>
          </p:nvPr>
        </p:nvPicPr>
        <p:blipFill>
          <a:blip r:embed="rId2"/>
          <a:stretch>
            <a:fillRect/>
          </a:stretch>
        </p:blipFill>
        <p:spPr>
          <a:xfrm>
            <a:off x="658761" y="1"/>
            <a:ext cx="4423363" cy="2507226"/>
          </a:xfrm>
          <a:prstGeom prst="rect">
            <a:avLst/>
          </a:prstGeom>
        </p:spPr>
      </p:pic>
      <p:pic>
        <p:nvPicPr>
          <p:cNvPr id="8" name="Picture 7">
            <a:extLst>
              <a:ext uri="{FF2B5EF4-FFF2-40B4-BE49-F238E27FC236}">
                <a16:creationId xmlns:a16="http://schemas.microsoft.com/office/drawing/2014/main" id="{34F9687A-85DD-2B4E-B578-6D19A8615850}"/>
              </a:ext>
            </a:extLst>
          </p:cNvPr>
          <p:cNvPicPr>
            <a:picLocks noChangeAspect="1"/>
          </p:cNvPicPr>
          <p:nvPr/>
        </p:nvPicPr>
        <p:blipFill>
          <a:blip r:embed="rId3"/>
          <a:stretch>
            <a:fillRect/>
          </a:stretch>
        </p:blipFill>
        <p:spPr>
          <a:xfrm>
            <a:off x="8140360" y="2503962"/>
            <a:ext cx="4051640" cy="2747617"/>
          </a:xfrm>
          <a:prstGeom prst="rect">
            <a:avLst/>
          </a:prstGeom>
        </p:spPr>
      </p:pic>
      <p:pic>
        <p:nvPicPr>
          <p:cNvPr id="19" name="Picture 18">
            <a:extLst>
              <a:ext uri="{FF2B5EF4-FFF2-40B4-BE49-F238E27FC236}">
                <a16:creationId xmlns:a16="http://schemas.microsoft.com/office/drawing/2014/main" id="{828A47AC-430F-5D48-A783-1A1DE7B85FD5}"/>
              </a:ext>
            </a:extLst>
          </p:cNvPr>
          <p:cNvPicPr>
            <a:picLocks noChangeAspect="1"/>
          </p:cNvPicPr>
          <p:nvPr/>
        </p:nvPicPr>
        <p:blipFill>
          <a:blip r:embed="rId4"/>
          <a:stretch>
            <a:fillRect/>
          </a:stretch>
        </p:blipFill>
        <p:spPr>
          <a:xfrm>
            <a:off x="5082124" y="-13548"/>
            <a:ext cx="7109876" cy="2546616"/>
          </a:xfrm>
          <a:prstGeom prst="rect">
            <a:avLst/>
          </a:prstGeom>
        </p:spPr>
      </p:pic>
      <p:pic>
        <p:nvPicPr>
          <p:cNvPr id="5" name="Picture 4">
            <a:extLst>
              <a:ext uri="{FF2B5EF4-FFF2-40B4-BE49-F238E27FC236}">
                <a16:creationId xmlns:a16="http://schemas.microsoft.com/office/drawing/2014/main" id="{8E3FFE66-EF68-EE42-8B9A-9973249BB608}"/>
              </a:ext>
            </a:extLst>
          </p:cNvPr>
          <p:cNvPicPr>
            <a:picLocks noChangeAspect="1"/>
          </p:cNvPicPr>
          <p:nvPr/>
        </p:nvPicPr>
        <p:blipFill>
          <a:blip r:embed="rId5"/>
          <a:stretch>
            <a:fillRect/>
          </a:stretch>
        </p:blipFill>
        <p:spPr>
          <a:xfrm>
            <a:off x="657713" y="2503962"/>
            <a:ext cx="3239632" cy="4349927"/>
          </a:xfrm>
          <a:prstGeom prst="rect">
            <a:avLst/>
          </a:prstGeom>
        </p:spPr>
      </p:pic>
      <p:pic>
        <p:nvPicPr>
          <p:cNvPr id="16" name="Content Placeholder 8">
            <a:extLst>
              <a:ext uri="{FF2B5EF4-FFF2-40B4-BE49-F238E27FC236}">
                <a16:creationId xmlns:a16="http://schemas.microsoft.com/office/drawing/2014/main" id="{65D7821D-C2D0-BD4A-8D0A-E2800532C81B}"/>
              </a:ext>
            </a:extLst>
          </p:cNvPr>
          <p:cNvPicPr>
            <a:picLocks noChangeAspect="1"/>
          </p:cNvPicPr>
          <p:nvPr/>
        </p:nvPicPr>
        <p:blipFill>
          <a:blip r:embed="rId6"/>
          <a:stretch>
            <a:fillRect/>
          </a:stretch>
        </p:blipFill>
        <p:spPr>
          <a:xfrm>
            <a:off x="3897344" y="4515268"/>
            <a:ext cx="4293247" cy="2363063"/>
          </a:xfrm>
          <a:prstGeom prst="rect">
            <a:avLst/>
          </a:prstGeom>
        </p:spPr>
      </p:pic>
      <p:pic>
        <p:nvPicPr>
          <p:cNvPr id="17" name="Picture 16">
            <a:extLst>
              <a:ext uri="{FF2B5EF4-FFF2-40B4-BE49-F238E27FC236}">
                <a16:creationId xmlns:a16="http://schemas.microsoft.com/office/drawing/2014/main" id="{189B8BCC-A9D9-9541-A8B6-BCC0A7365673}"/>
              </a:ext>
            </a:extLst>
          </p:cNvPr>
          <p:cNvPicPr>
            <a:picLocks noChangeAspect="1"/>
          </p:cNvPicPr>
          <p:nvPr/>
        </p:nvPicPr>
        <p:blipFill>
          <a:blip r:embed="rId7"/>
          <a:stretch>
            <a:fillRect/>
          </a:stretch>
        </p:blipFill>
        <p:spPr>
          <a:xfrm>
            <a:off x="3892254" y="2505424"/>
            <a:ext cx="4298338" cy="2363063"/>
          </a:xfrm>
          <a:prstGeom prst="rect">
            <a:avLst/>
          </a:prstGeom>
        </p:spPr>
      </p:pic>
      <p:pic>
        <p:nvPicPr>
          <p:cNvPr id="7" name="Picture 6">
            <a:extLst>
              <a:ext uri="{FF2B5EF4-FFF2-40B4-BE49-F238E27FC236}">
                <a16:creationId xmlns:a16="http://schemas.microsoft.com/office/drawing/2014/main" id="{8C63EA12-880C-2C4B-9573-607D5CE36009}"/>
              </a:ext>
            </a:extLst>
          </p:cNvPr>
          <p:cNvPicPr>
            <a:picLocks noChangeAspect="1"/>
          </p:cNvPicPr>
          <p:nvPr/>
        </p:nvPicPr>
        <p:blipFill>
          <a:blip r:embed="rId8"/>
          <a:stretch>
            <a:fillRect/>
          </a:stretch>
        </p:blipFill>
        <p:spPr>
          <a:xfrm>
            <a:off x="8190591" y="4541109"/>
            <a:ext cx="4001409" cy="2335419"/>
          </a:xfrm>
          <a:prstGeom prst="rect">
            <a:avLst/>
          </a:prstGeom>
        </p:spPr>
      </p:pic>
    </p:spTree>
    <p:extLst>
      <p:ext uri="{BB962C8B-B14F-4D97-AF65-F5344CB8AC3E}">
        <p14:creationId xmlns:p14="http://schemas.microsoft.com/office/powerpoint/2010/main" val="327252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8608D-3FE9-7E4E-B571-4C2643B3F4FB}"/>
              </a:ext>
            </a:extLst>
          </p:cNvPr>
          <p:cNvSpPr>
            <a:spLocks noGrp="1"/>
          </p:cNvSpPr>
          <p:nvPr>
            <p:ph type="title"/>
          </p:nvPr>
        </p:nvSpPr>
        <p:spPr>
          <a:xfrm>
            <a:off x="5148197" y="1741118"/>
            <a:ext cx="1127343" cy="430582"/>
          </a:xfrm>
        </p:spPr>
        <p:txBody>
          <a:bodyPr>
            <a:normAutofit fontScale="90000"/>
          </a:bodyPr>
          <a:lstStyle/>
          <a:p>
            <a:endParaRPr lang="en-US" dirty="0"/>
          </a:p>
        </p:txBody>
      </p:sp>
      <p:pic>
        <p:nvPicPr>
          <p:cNvPr id="4" name="Online Media 3" descr="USA Network - Counterstrike Promo - 1992">
            <a:hlinkClick r:id="" action="ppaction://media"/>
            <a:extLst>
              <a:ext uri="{FF2B5EF4-FFF2-40B4-BE49-F238E27FC236}">
                <a16:creationId xmlns:a16="http://schemas.microsoft.com/office/drawing/2014/main" id="{1B6FE0F8-001F-AE45-97F0-3EBAAB204C2E}"/>
              </a:ext>
            </a:extLst>
          </p:cNvPr>
          <p:cNvPicPr>
            <a:picLocks noGrp="1" noRot="1" noChangeAspect="1"/>
          </p:cNvPicPr>
          <p:nvPr>
            <p:ph idx="1"/>
            <a:videoFile r:link="rId1"/>
          </p:nvPr>
        </p:nvPicPr>
        <p:blipFill>
          <a:blip r:embed="rId3"/>
          <a:stretch>
            <a:fillRect/>
          </a:stretch>
        </p:blipFill>
        <p:spPr>
          <a:xfrm>
            <a:off x="3012509" y="966924"/>
            <a:ext cx="6569901" cy="4924152"/>
          </a:xfrm>
          <a:prstGeom prst="rect">
            <a:avLst/>
          </a:prstGeom>
        </p:spPr>
      </p:pic>
    </p:spTree>
    <p:extLst>
      <p:ext uri="{BB962C8B-B14F-4D97-AF65-F5344CB8AC3E}">
        <p14:creationId xmlns:p14="http://schemas.microsoft.com/office/powerpoint/2010/main" val="278577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1"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2"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4" name="Rectangle 23">
            <a:extLst>
              <a:ext uri="{FF2B5EF4-FFF2-40B4-BE49-F238E27FC236}">
                <a16:creationId xmlns:a16="http://schemas.microsoft.com/office/drawing/2014/main" id="{0CDA5809-5664-4520-ADC8-6959936A1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8BCA4B8-499A-654E-ACB0-711DB26A1A96}"/>
              </a:ext>
            </a:extLst>
          </p:cNvPr>
          <p:cNvPicPr>
            <a:picLocks noChangeAspect="1"/>
          </p:cNvPicPr>
          <p:nvPr/>
        </p:nvPicPr>
        <p:blipFill>
          <a:blip r:embed="rId2"/>
          <a:stretch>
            <a:fillRect/>
          </a:stretch>
        </p:blipFill>
        <p:spPr>
          <a:xfrm>
            <a:off x="634276" y="1988618"/>
            <a:ext cx="4331976" cy="2880764"/>
          </a:xfrm>
          <a:prstGeom prst="rect">
            <a:avLst/>
          </a:prstGeom>
        </p:spPr>
      </p:pic>
      <p:sp>
        <p:nvSpPr>
          <p:cNvPr id="26" name="Freeform 6">
            <a:extLst>
              <a:ext uri="{FF2B5EF4-FFF2-40B4-BE49-F238E27FC236}">
                <a16:creationId xmlns:a16="http://schemas.microsoft.com/office/drawing/2014/main" id="{D4C54414-6E76-4C63-9BDF-ED19F3B33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A9BFAF3F-0A19-8E40-AC8D-F556B21BE48B}"/>
              </a:ext>
            </a:extLst>
          </p:cNvPr>
          <p:cNvSpPr>
            <a:spLocks noGrp="1"/>
          </p:cNvSpPr>
          <p:nvPr>
            <p:ph type="title"/>
          </p:nvPr>
        </p:nvSpPr>
        <p:spPr>
          <a:xfrm>
            <a:off x="6138004" y="1480930"/>
            <a:ext cx="5607908" cy="3254321"/>
          </a:xfrm>
        </p:spPr>
        <p:txBody>
          <a:bodyPr vert="horz" lIns="91440" tIns="45720" rIns="91440" bIns="45720" rtlCol="0" anchor="t">
            <a:normAutofit fontScale="90000"/>
          </a:bodyPr>
          <a:lstStyle/>
          <a:p>
            <a:br>
              <a:rPr lang="en-US" sz="3800" kern="1200" dirty="0">
                <a:solidFill>
                  <a:schemeClr val="tx2"/>
                </a:solidFill>
                <a:latin typeface="+mj-lt"/>
                <a:ea typeface="+mj-ea"/>
                <a:cs typeface="+mj-cs"/>
              </a:rPr>
            </a:br>
            <a:r>
              <a:rPr lang="en-US" sz="3800" kern="1200" dirty="0">
                <a:solidFill>
                  <a:schemeClr val="tx2"/>
                </a:solidFill>
                <a:latin typeface="+mj-lt"/>
                <a:ea typeface="+mj-ea"/>
                <a:cs typeface="+mj-cs"/>
              </a:rPr>
              <a:t>The purpose of human life </a:t>
            </a:r>
            <a:br>
              <a:rPr lang="en-US" sz="3800" kern="1200" dirty="0">
                <a:solidFill>
                  <a:schemeClr val="tx2"/>
                </a:solidFill>
                <a:latin typeface="+mj-lt"/>
                <a:ea typeface="+mj-ea"/>
                <a:cs typeface="+mj-cs"/>
              </a:rPr>
            </a:br>
            <a:r>
              <a:rPr lang="en-US" sz="3800" kern="1200" dirty="0">
                <a:solidFill>
                  <a:schemeClr val="tx2"/>
                </a:solidFill>
                <a:latin typeface="+mj-lt"/>
                <a:ea typeface="+mj-ea"/>
                <a:cs typeface="+mj-cs"/>
              </a:rPr>
              <a:t>is to serve, and to show compassion and the will </a:t>
            </a:r>
            <a:br>
              <a:rPr lang="en-US" sz="3800" kern="1200" dirty="0">
                <a:solidFill>
                  <a:schemeClr val="tx2"/>
                </a:solidFill>
                <a:latin typeface="+mj-lt"/>
                <a:ea typeface="+mj-ea"/>
                <a:cs typeface="+mj-cs"/>
              </a:rPr>
            </a:br>
            <a:r>
              <a:rPr lang="en-US" sz="3800" kern="1200" dirty="0">
                <a:solidFill>
                  <a:schemeClr val="tx2"/>
                </a:solidFill>
                <a:latin typeface="+mj-lt"/>
                <a:ea typeface="+mj-ea"/>
                <a:cs typeface="+mj-cs"/>
              </a:rPr>
              <a:t>to help others. </a:t>
            </a:r>
            <a:br>
              <a:rPr lang="en-US" sz="3800" kern="1200" dirty="0">
                <a:solidFill>
                  <a:schemeClr val="tx2"/>
                </a:solidFill>
                <a:latin typeface="+mj-lt"/>
                <a:ea typeface="+mj-ea"/>
                <a:cs typeface="+mj-cs"/>
              </a:rPr>
            </a:br>
            <a:br>
              <a:rPr lang="en-US" sz="3800" dirty="0"/>
            </a:br>
            <a:r>
              <a:rPr lang="en-US" sz="3800" kern="1200" dirty="0">
                <a:solidFill>
                  <a:schemeClr val="tx2"/>
                </a:solidFill>
                <a:latin typeface="+mj-lt"/>
                <a:ea typeface="+mj-ea"/>
                <a:cs typeface="+mj-cs"/>
              </a:rPr>
              <a:t>Albert Schweitzer</a:t>
            </a:r>
            <a:br>
              <a:rPr lang="en-US" sz="3300" kern="1200" cap="all" baseline="0" dirty="0">
                <a:solidFill>
                  <a:schemeClr val="tx2"/>
                </a:solidFill>
                <a:latin typeface="+mj-lt"/>
                <a:ea typeface="+mj-ea"/>
                <a:cs typeface="+mj-cs"/>
              </a:rPr>
            </a:br>
            <a:br>
              <a:rPr lang="en-US" sz="3300" kern="1200" cap="all" baseline="0" dirty="0">
                <a:solidFill>
                  <a:schemeClr val="tx2"/>
                </a:solidFill>
                <a:latin typeface="+mj-lt"/>
                <a:ea typeface="+mj-ea"/>
                <a:cs typeface="+mj-cs"/>
              </a:rPr>
            </a:br>
            <a:endParaRPr lang="en-US" sz="3300" kern="1200" cap="all" baseline="0" dirty="0">
              <a:solidFill>
                <a:schemeClr val="tx2"/>
              </a:solidFill>
              <a:latin typeface="+mj-lt"/>
              <a:ea typeface="+mj-ea"/>
              <a:cs typeface="+mj-cs"/>
            </a:endParaRPr>
          </a:p>
        </p:txBody>
      </p:sp>
    </p:spTree>
    <p:extLst>
      <p:ext uri="{BB962C8B-B14F-4D97-AF65-F5344CB8AC3E}">
        <p14:creationId xmlns:p14="http://schemas.microsoft.com/office/powerpoint/2010/main" val="3143926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459A97-0EDA-D24F-AA11-FF9B40D24A1C}"/>
              </a:ext>
            </a:extLst>
          </p:cNvPr>
          <p:cNvPicPr>
            <a:picLocks noChangeAspect="1"/>
          </p:cNvPicPr>
          <p:nvPr/>
        </p:nvPicPr>
        <p:blipFill>
          <a:blip r:embed="rId2"/>
          <a:stretch>
            <a:fillRect/>
          </a:stretch>
        </p:blipFill>
        <p:spPr>
          <a:xfrm>
            <a:off x="1865417" y="13231"/>
            <a:ext cx="9107383" cy="6844769"/>
          </a:xfrm>
          <a:prstGeom prst="rect">
            <a:avLst/>
          </a:prstGeom>
        </p:spPr>
      </p:pic>
      <p:sp>
        <p:nvSpPr>
          <p:cNvPr id="2" name="Title 1">
            <a:extLst>
              <a:ext uri="{FF2B5EF4-FFF2-40B4-BE49-F238E27FC236}">
                <a16:creationId xmlns:a16="http://schemas.microsoft.com/office/drawing/2014/main" id="{93265007-E806-D447-951C-66FC566F6E70}"/>
              </a:ext>
            </a:extLst>
          </p:cNvPr>
          <p:cNvSpPr>
            <a:spLocks noGrp="1"/>
          </p:cNvSpPr>
          <p:nvPr>
            <p:ph type="title"/>
          </p:nvPr>
        </p:nvSpPr>
        <p:spPr/>
        <p:txBody>
          <a:bodyPr/>
          <a:lstStyle/>
          <a:p>
            <a:endParaRPr lang="en-US" dirty="0"/>
          </a:p>
        </p:txBody>
      </p:sp>
      <p:pic>
        <p:nvPicPr>
          <p:cNvPr id="10" name="Content Placeholder 9">
            <a:extLst>
              <a:ext uri="{FF2B5EF4-FFF2-40B4-BE49-F238E27FC236}">
                <a16:creationId xmlns:a16="http://schemas.microsoft.com/office/drawing/2014/main" id="{1D22D74B-996F-3D4D-B713-38158F3BBB9D}"/>
              </a:ext>
            </a:extLst>
          </p:cNvPr>
          <p:cNvPicPr>
            <a:picLocks noGrp="1" noChangeAspect="1"/>
          </p:cNvPicPr>
          <p:nvPr>
            <p:ph idx="1"/>
          </p:nvPr>
        </p:nvPicPr>
        <p:blipFill>
          <a:blip r:embed="rId3"/>
          <a:stretch>
            <a:fillRect/>
          </a:stretch>
        </p:blipFill>
        <p:spPr>
          <a:xfrm>
            <a:off x="795222" y="13231"/>
            <a:ext cx="5623886" cy="4196283"/>
          </a:xfrm>
          <a:prstGeom prst="rect">
            <a:avLst/>
          </a:prstGeom>
        </p:spPr>
      </p:pic>
      <p:pic>
        <p:nvPicPr>
          <p:cNvPr id="11" name="Content Placeholder 3">
            <a:extLst>
              <a:ext uri="{FF2B5EF4-FFF2-40B4-BE49-F238E27FC236}">
                <a16:creationId xmlns:a16="http://schemas.microsoft.com/office/drawing/2014/main" id="{2C3ED9D1-D94F-1141-A2C4-BA7E9ECCFB93}"/>
              </a:ext>
            </a:extLst>
          </p:cNvPr>
          <p:cNvPicPr>
            <a:picLocks noChangeAspect="1"/>
          </p:cNvPicPr>
          <p:nvPr/>
        </p:nvPicPr>
        <p:blipFill>
          <a:blip r:embed="rId4"/>
          <a:stretch>
            <a:fillRect/>
          </a:stretch>
        </p:blipFill>
        <p:spPr>
          <a:xfrm>
            <a:off x="6235133" y="13231"/>
            <a:ext cx="5956867" cy="4196282"/>
          </a:xfrm>
          <a:prstGeom prst="rect">
            <a:avLst/>
          </a:prstGeom>
        </p:spPr>
      </p:pic>
    </p:spTree>
    <p:extLst>
      <p:ext uri="{BB962C8B-B14F-4D97-AF65-F5344CB8AC3E}">
        <p14:creationId xmlns:p14="http://schemas.microsoft.com/office/powerpoint/2010/main" val="221631703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15</TotalTime>
  <Words>535</Words>
  <Application>Microsoft Macintosh PowerPoint</Application>
  <PresentationFormat>Widescreen</PresentationFormat>
  <Paragraphs>63</Paragraphs>
  <Slides>20</Slides>
  <Notes>0</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Franklin Gothic Book</vt:lpstr>
      <vt:lpstr>Crop</vt:lpstr>
      <vt:lpstr>Doing Well by Doing Good</vt:lpstr>
      <vt:lpstr>Missouri Rules of Professional Conduct  Preamble </vt:lpstr>
      <vt:lpstr>Missouri Rules of Professional Conduct  Preamble </vt:lpstr>
      <vt:lpstr>Missouri Rules of Professional Conduct  Rule 4-6.1: Voluntary Pro Bono Publico Service </vt:lpstr>
      <vt:lpstr>PowerPoint Presentation</vt:lpstr>
      <vt:lpstr>0</vt:lpstr>
      <vt:lpstr>PowerPoint Presentation</vt:lpstr>
      <vt:lpstr> The purpose of human life  is to serve, and to show compassion and the will  to help others.   Albert Schweitzer  </vt:lpstr>
      <vt:lpstr>PowerPoint Presentation</vt:lpstr>
      <vt:lpstr>Case study: Stephen</vt:lpstr>
      <vt:lpstr>Case study: Ron</vt:lpstr>
      <vt:lpstr>Case study: Leon</vt:lpstr>
      <vt:lpstr>PowerPoint Presentation</vt:lpstr>
      <vt:lpstr>Benefits of volunteering</vt:lpstr>
      <vt:lpstr>Top five unmet legal needs  of homeless veterans:</vt:lpstr>
      <vt:lpstr>Missouri Bar Association www.mobarprobono.net </vt:lpstr>
      <vt:lpstr>American Bar Association  Standing Committee on Pro Bono and Public Service www.americanbar.org  </vt:lpstr>
      <vt:lpstr>PowerPoint Presentation</vt:lpstr>
      <vt:lpstr>PowerPoint Presentation</vt:lpstr>
      <vt:lpstr>Questions, Comments,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Doing Well by Doing Good</dc:title>
  <dc:creator>Amy B Kretkowski</dc:creator>
  <cp:lastModifiedBy>Amy B Kretkowski</cp:lastModifiedBy>
  <cp:revision>3</cp:revision>
  <dcterms:created xsi:type="dcterms:W3CDTF">2019-11-04T22:51:24Z</dcterms:created>
  <dcterms:modified xsi:type="dcterms:W3CDTF">2019-11-04T23:07:07Z</dcterms:modified>
</cp:coreProperties>
</file>